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314" r:id="rId6"/>
    <p:sldId id="362" r:id="rId7"/>
    <p:sldId id="363" r:id="rId8"/>
    <p:sldId id="283" r:id="rId9"/>
    <p:sldId id="284" r:id="rId10"/>
    <p:sldId id="340" r:id="rId11"/>
    <p:sldId id="341" r:id="rId12"/>
    <p:sldId id="342" r:id="rId13"/>
    <p:sldId id="343" r:id="rId14"/>
    <p:sldId id="344" r:id="rId15"/>
    <p:sldId id="352" r:id="rId16"/>
    <p:sldId id="353" r:id="rId17"/>
    <p:sldId id="348" r:id="rId18"/>
    <p:sldId id="349" r:id="rId19"/>
    <p:sldId id="350" r:id="rId20"/>
    <p:sldId id="351" r:id="rId21"/>
    <p:sldId id="354" r:id="rId22"/>
    <p:sldId id="355" r:id="rId23"/>
    <p:sldId id="356" r:id="rId24"/>
    <p:sldId id="357" r:id="rId25"/>
    <p:sldId id="359" r:id="rId26"/>
    <p:sldId id="364" r:id="rId27"/>
    <p:sldId id="360" r:id="rId28"/>
    <p:sldId id="3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88914" autoAdjust="0"/>
  </p:normalViewPr>
  <p:slideViewPr>
    <p:cSldViewPr snapToGrid="0" showGuides="1">
      <p:cViewPr varScale="1">
        <p:scale>
          <a:sx n="111" d="100"/>
          <a:sy n="111" d="100"/>
        </p:scale>
        <p:origin x="972" y="96"/>
      </p:cViewPr>
      <p:guideLst>
        <p:guide orient="horz" pos="2160"/>
        <p:guide pos="3840"/>
      </p:guideLst>
    </p:cSldViewPr>
  </p:slideViewPr>
  <p:outlineViewPr>
    <p:cViewPr>
      <p:scale>
        <a:sx n="33" d="100"/>
        <a:sy n="33" d="100"/>
      </p:scale>
      <p:origin x="6" y="9036"/>
    </p:cViewPr>
  </p:outlineViewPr>
  <p:notesTextViewPr>
    <p:cViewPr>
      <p:scale>
        <a:sx n="3" d="2"/>
        <a:sy n="3" d="2"/>
      </p:scale>
      <p:origin x="0" y="0"/>
    </p:cViewPr>
  </p:notesTextViewPr>
  <p:notesViewPr>
    <p:cSldViewPr snapToGrid="0" showGuides="1">
      <p:cViewPr varScale="1">
        <p:scale>
          <a:sx n="101" d="100"/>
          <a:sy n="101" d="100"/>
        </p:scale>
        <p:origin x="28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8469-AB7C-4936-9BEF-1E1FBE1A6311}"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de-DE"/>
        </a:p>
      </dgm:t>
    </dgm:pt>
    <dgm:pt modelId="{A6E0C381-19F2-423E-A345-35B4DFD8CE8F}">
      <dgm:prSet phldrT="[Text]"/>
      <dgm:spPr/>
      <dgm:t>
        <a:bodyPr/>
        <a:lstStyle/>
        <a:p>
          <a:r>
            <a:rPr lang="de-DE" dirty="0" smtClean="0"/>
            <a:t>Professionelles Lernen</a:t>
          </a:r>
          <a:endParaRPr lang="de-DE" dirty="0"/>
        </a:p>
      </dgm:t>
    </dgm:pt>
    <dgm:pt modelId="{B613EF29-6D86-41BE-BD60-A02D7A66DA3E}" type="parTrans" cxnId="{15A5BA10-E3B1-49FA-AA0E-2178011551BE}">
      <dgm:prSet/>
      <dgm:spPr/>
      <dgm:t>
        <a:bodyPr/>
        <a:lstStyle/>
        <a:p>
          <a:endParaRPr lang="de-DE"/>
        </a:p>
      </dgm:t>
    </dgm:pt>
    <dgm:pt modelId="{D5492C78-BCA6-41DC-B877-0CECA411F024}" type="sibTrans" cxnId="{15A5BA10-E3B1-49FA-AA0E-2178011551BE}">
      <dgm:prSet/>
      <dgm:spPr/>
      <dgm:t>
        <a:bodyPr/>
        <a:lstStyle/>
        <a:p>
          <a:endParaRPr lang="de-DE"/>
        </a:p>
      </dgm:t>
    </dgm:pt>
    <dgm:pt modelId="{13E047FA-A3CA-4BE6-8C87-CE4621255EB9}">
      <dgm:prSet phldrT="[Text]"/>
      <dgm:spPr/>
      <dgm:t>
        <a:bodyPr/>
        <a:lstStyle/>
        <a:p>
          <a:r>
            <a:rPr lang="de-DE" b="1" dirty="0" smtClean="0"/>
            <a:t>Studium und Weiterbildung</a:t>
          </a:r>
          <a:r>
            <a:rPr lang="de-DE" dirty="0" smtClean="0"/>
            <a:t>:</a:t>
          </a:r>
          <a:br>
            <a:rPr lang="de-DE" dirty="0" smtClean="0"/>
          </a:br>
          <a:r>
            <a:rPr lang="de-DE" dirty="0" smtClean="0"/>
            <a:t>Studierfähigkeit</a:t>
          </a:r>
          <a:br>
            <a:rPr lang="de-DE" dirty="0" smtClean="0"/>
          </a:br>
          <a:r>
            <a:rPr lang="de-DE" dirty="0" smtClean="0"/>
            <a:t>Fachbezogene Methoden- und Sachkompetenz</a:t>
          </a:r>
          <a:br>
            <a:rPr lang="de-DE" dirty="0" smtClean="0"/>
          </a:br>
          <a:r>
            <a:rPr lang="de-DE" dirty="0" smtClean="0"/>
            <a:t>Schlüsselkompetenzen für das Studium</a:t>
          </a:r>
        </a:p>
      </dgm:t>
    </dgm:pt>
    <dgm:pt modelId="{D01B250C-BF3F-4F61-B644-9ADFBBE56C3A}" type="parTrans" cxnId="{632D3D97-80BF-45FB-B88E-D23F2406A1DC}">
      <dgm:prSet/>
      <dgm:spPr/>
      <dgm:t>
        <a:bodyPr/>
        <a:lstStyle/>
        <a:p>
          <a:endParaRPr lang="de-DE"/>
        </a:p>
      </dgm:t>
    </dgm:pt>
    <dgm:pt modelId="{CBA55FC6-3EEF-4320-A80E-23E26ABBDF84}" type="sibTrans" cxnId="{632D3D97-80BF-45FB-B88E-D23F2406A1DC}">
      <dgm:prSet/>
      <dgm:spPr/>
      <dgm:t>
        <a:bodyPr/>
        <a:lstStyle/>
        <a:p>
          <a:endParaRPr lang="de-DE"/>
        </a:p>
      </dgm:t>
    </dgm:pt>
    <dgm:pt modelId="{DDCD63D3-54DC-45E4-A6E1-185B795F8D39}">
      <dgm:prSet phldrT="[Text]"/>
      <dgm:spPr/>
      <dgm:t>
        <a:bodyPr/>
        <a:lstStyle/>
        <a:p>
          <a:r>
            <a:rPr lang="de-DE" dirty="0" smtClean="0"/>
            <a:t>Berufliches Werden</a:t>
          </a:r>
          <a:endParaRPr lang="de-DE" dirty="0"/>
        </a:p>
      </dgm:t>
    </dgm:pt>
    <dgm:pt modelId="{4125D9FC-03C9-4C94-AC82-77CCA23EF2DD}" type="parTrans" cxnId="{160F4052-9CA2-4304-9D8A-A9456287C7BF}">
      <dgm:prSet/>
      <dgm:spPr/>
      <dgm:t>
        <a:bodyPr/>
        <a:lstStyle/>
        <a:p>
          <a:endParaRPr lang="de-DE"/>
        </a:p>
      </dgm:t>
    </dgm:pt>
    <dgm:pt modelId="{1B69D51E-9461-489E-AD6E-169B02FB3820}" type="sibTrans" cxnId="{160F4052-9CA2-4304-9D8A-A9456287C7BF}">
      <dgm:prSet/>
      <dgm:spPr/>
      <dgm:t>
        <a:bodyPr/>
        <a:lstStyle/>
        <a:p>
          <a:endParaRPr lang="de-DE"/>
        </a:p>
      </dgm:t>
    </dgm:pt>
    <dgm:pt modelId="{C2621880-F3B2-4300-B4AF-CEAE0212BDC3}">
      <dgm:prSet phldrT="[Text]"/>
      <dgm:spPr/>
      <dgm:t>
        <a:bodyPr/>
        <a:lstStyle/>
        <a:p>
          <a:r>
            <a:rPr lang="de-DE" b="1" dirty="0" smtClean="0"/>
            <a:t>Einstiegs- und Übergangsphasen</a:t>
          </a:r>
          <a:r>
            <a:rPr lang="de-DE" dirty="0" smtClean="0"/>
            <a:t>:</a:t>
          </a:r>
          <a:br>
            <a:rPr lang="de-DE" dirty="0" smtClean="0"/>
          </a:br>
          <a:r>
            <a:rPr lang="de-DE" dirty="0" smtClean="0"/>
            <a:t>Bewerbungskompetenz</a:t>
          </a:r>
          <a:br>
            <a:rPr lang="de-DE" dirty="0" smtClean="0"/>
          </a:br>
          <a:r>
            <a:rPr lang="de-DE" dirty="0" smtClean="0"/>
            <a:t>Selbstbeschreibung</a:t>
          </a:r>
          <a:br>
            <a:rPr lang="de-DE" dirty="0" smtClean="0"/>
          </a:br>
          <a:r>
            <a:rPr lang="de-DE" dirty="0" smtClean="0"/>
            <a:t>Entscheidungskompetenz</a:t>
          </a:r>
        </a:p>
        <a:p>
          <a:r>
            <a:rPr lang="de-DE" dirty="0" smtClean="0"/>
            <a:t>Netzwerken</a:t>
          </a:r>
          <a:br>
            <a:rPr lang="de-DE" dirty="0" smtClean="0"/>
          </a:br>
          <a:r>
            <a:rPr lang="de-DE" dirty="0" smtClean="0"/>
            <a:t>Organisation und Timing</a:t>
          </a:r>
          <a:br>
            <a:rPr lang="de-DE" dirty="0" smtClean="0"/>
          </a:br>
          <a:endParaRPr lang="de-DE" dirty="0"/>
        </a:p>
      </dgm:t>
    </dgm:pt>
    <dgm:pt modelId="{9923A428-81BC-435A-947C-6E17B709FFF8}" type="parTrans" cxnId="{9FE3BA5E-BB71-4408-B998-2A513F459645}">
      <dgm:prSet/>
      <dgm:spPr/>
      <dgm:t>
        <a:bodyPr/>
        <a:lstStyle/>
        <a:p>
          <a:endParaRPr lang="de-DE"/>
        </a:p>
      </dgm:t>
    </dgm:pt>
    <dgm:pt modelId="{EFA7C721-0C19-4470-8968-FA146D34752B}" type="sibTrans" cxnId="{9FE3BA5E-BB71-4408-B998-2A513F459645}">
      <dgm:prSet/>
      <dgm:spPr/>
      <dgm:t>
        <a:bodyPr/>
        <a:lstStyle/>
        <a:p>
          <a:endParaRPr lang="de-DE"/>
        </a:p>
      </dgm:t>
    </dgm:pt>
    <dgm:pt modelId="{F05D3D6A-648A-4F01-B4E4-A97E377A4475}">
      <dgm:prSet phldrT="[Text]"/>
      <dgm:spPr/>
      <dgm:t>
        <a:bodyPr/>
        <a:lstStyle/>
        <a:p>
          <a:r>
            <a:rPr lang="de-DE" dirty="0" smtClean="0"/>
            <a:t>Berufliches Wirken</a:t>
          </a:r>
          <a:endParaRPr lang="de-DE" dirty="0"/>
        </a:p>
      </dgm:t>
    </dgm:pt>
    <dgm:pt modelId="{09601317-D847-41E6-AED5-B2A813B1D67A}" type="parTrans" cxnId="{9D63B9BC-B488-4128-A59E-4C0DBCDA0822}">
      <dgm:prSet/>
      <dgm:spPr/>
      <dgm:t>
        <a:bodyPr/>
        <a:lstStyle/>
        <a:p>
          <a:endParaRPr lang="de-DE"/>
        </a:p>
      </dgm:t>
    </dgm:pt>
    <dgm:pt modelId="{6785A2C5-709D-4749-8DCD-65AA642BC6AB}" type="sibTrans" cxnId="{9D63B9BC-B488-4128-A59E-4C0DBCDA0822}">
      <dgm:prSet/>
      <dgm:spPr/>
      <dgm:t>
        <a:bodyPr/>
        <a:lstStyle/>
        <a:p>
          <a:endParaRPr lang="de-DE"/>
        </a:p>
      </dgm:t>
    </dgm:pt>
    <dgm:pt modelId="{4D3FBE14-8769-4715-9A4C-4BD0E9427919}">
      <dgm:prSet phldrT="[Text]"/>
      <dgm:spPr/>
      <dgm:t>
        <a:bodyPr/>
        <a:lstStyle/>
        <a:p>
          <a:r>
            <a:rPr lang="de-DE" b="1" dirty="0" smtClean="0"/>
            <a:t>Berufspraxis:</a:t>
          </a:r>
          <a:r>
            <a:rPr lang="de-DE" dirty="0" smtClean="0"/>
            <a:t/>
          </a:r>
          <a:br>
            <a:rPr lang="de-DE" dirty="0" smtClean="0"/>
          </a:br>
          <a:r>
            <a:rPr lang="de-DE" dirty="0" smtClean="0"/>
            <a:t>Berufsspezifische Kompetenzen</a:t>
          </a:r>
          <a:br>
            <a:rPr lang="de-DE" dirty="0" smtClean="0"/>
          </a:br>
          <a:r>
            <a:rPr lang="de-DE" dirty="0" smtClean="0"/>
            <a:t>Schlüsselkompetenzen</a:t>
          </a:r>
          <a:br>
            <a:rPr lang="de-DE" dirty="0" smtClean="0"/>
          </a:br>
          <a:r>
            <a:rPr lang="de-DE" dirty="0" smtClean="0"/>
            <a:t>Alltagskompetenz</a:t>
          </a:r>
          <a:br>
            <a:rPr lang="de-DE" dirty="0" smtClean="0"/>
          </a:br>
          <a:r>
            <a:rPr lang="de-DE" dirty="0" smtClean="0"/>
            <a:t>Managementkompetenzen</a:t>
          </a:r>
          <a:br>
            <a:rPr lang="de-DE" dirty="0" smtClean="0"/>
          </a:br>
          <a:endParaRPr lang="de-DE" dirty="0"/>
        </a:p>
      </dgm:t>
    </dgm:pt>
    <dgm:pt modelId="{2F9798B5-BA0B-4F43-BAA0-56B8C75C21B8}" type="parTrans" cxnId="{09731D35-F850-4973-990A-7314270C37FA}">
      <dgm:prSet/>
      <dgm:spPr/>
      <dgm:t>
        <a:bodyPr/>
        <a:lstStyle/>
        <a:p>
          <a:endParaRPr lang="de-DE"/>
        </a:p>
      </dgm:t>
    </dgm:pt>
    <dgm:pt modelId="{0DC8A9B7-0A3D-4B2B-A514-E8A510414758}" type="sibTrans" cxnId="{09731D35-F850-4973-990A-7314270C37FA}">
      <dgm:prSet/>
      <dgm:spPr/>
      <dgm:t>
        <a:bodyPr/>
        <a:lstStyle/>
        <a:p>
          <a:endParaRPr lang="de-DE"/>
        </a:p>
      </dgm:t>
    </dgm:pt>
    <dgm:pt modelId="{01A3AD54-0DE3-4E76-9463-D2697407B3A9}" type="pres">
      <dgm:prSet presAssocID="{A8918469-AB7C-4936-9BEF-1E1FBE1A6311}" presName="Name0" presStyleCnt="0">
        <dgm:presLayoutVars>
          <dgm:chMax val="5"/>
          <dgm:chPref val="5"/>
          <dgm:dir/>
          <dgm:animLvl val="lvl"/>
        </dgm:presLayoutVars>
      </dgm:prSet>
      <dgm:spPr/>
      <dgm:t>
        <a:bodyPr/>
        <a:lstStyle/>
        <a:p>
          <a:endParaRPr lang="de-DE"/>
        </a:p>
      </dgm:t>
    </dgm:pt>
    <dgm:pt modelId="{619ADE97-555E-462F-BA9C-501192BF9C50}" type="pres">
      <dgm:prSet presAssocID="{A6E0C381-19F2-423E-A345-35B4DFD8CE8F}" presName="parentText1" presStyleLbl="node1" presStyleIdx="0" presStyleCnt="3">
        <dgm:presLayoutVars>
          <dgm:chMax/>
          <dgm:chPref val="3"/>
          <dgm:bulletEnabled val="1"/>
        </dgm:presLayoutVars>
      </dgm:prSet>
      <dgm:spPr/>
      <dgm:t>
        <a:bodyPr/>
        <a:lstStyle/>
        <a:p>
          <a:endParaRPr lang="de-DE"/>
        </a:p>
      </dgm:t>
    </dgm:pt>
    <dgm:pt modelId="{35C18F18-7345-4F9A-9A36-C3C16F3B3B88}" type="pres">
      <dgm:prSet presAssocID="{A6E0C381-19F2-423E-A345-35B4DFD8CE8F}" presName="childText1" presStyleLbl="solidAlignAcc1" presStyleIdx="0" presStyleCnt="3" custScaleY="73632">
        <dgm:presLayoutVars>
          <dgm:chMax val="0"/>
          <dgm:chPref val="0"/>
          <dgm:bulletEnabled val="1"/>
        </dgm:presLayoutVars>
      </dgm:prSet>
      <dgm:spPr/>
      <dgm:t>
        <a:bodyPr/>
        <a:lstStyle/>
        <a:p>
          <a:endParaRPr lang="de-DE"/>
        </a:p>
      </dgm:t>
    </dgm:pt>
    <dgm:pt modelId="{AB536528-4E13-426B-ADFE-CA88B4B369B0}" type="pres">
      <dgm:prSet presAssocID="{DDCD63D3-54DC-45E4-A6E1-185B795F8D39}" presName="parentText2" presStyleLbl="node1" presStyleIdx="1" presStyleCnt="3">
        <dgm:presLayoutVars>
          <dgm:chMax/>
          <dgm:chPref val="3"/>
          <dgm:bulletEnabled val="1"/>
        </dgm:presLayoutVars>
      </dgm:prSet>
      <dgm:spPr/>
      <dgm:t>
        <a:bodyPr/>
        <a:lstStyle/>
        <a:p>
          <a:endParaRPr lang="de-DE"/>
        </a:p>
      </dgm:t>
    </dgm:pt>
    <dgm:pt modelId="{777828BF-2BED-419F-B6E2-D0F77EA0A8A0}" type="pres">
      <dgm:prSet presAssocID="{DDCD63D3-54DC-45E4-A6E1-185B795F8D39}" presName="childText2" presStyleLbl="solidAlignAcc1" presStyleIdx="1" presStyleCnt="3" custScaleY="68694">
        <dgm:presLayoutVars>
          <dgm:chMax val="0"/>
          <dgm:chPref val="0"/>
          <dgm:bulletEnabled val="1"/>
        </dgm:presLayoutVars>
      </dgm:prSet>
      <dgm:spPr/>
      <dgm:t>
        <a:bodyPr/>
        <a:lstStyle/>
        <a:p>
          <a:endParaRPr lang="de-DE"/>
        </a:p>
      </dgm:t>
    </dgm:pt>
    <dgm:pt modelId="{54A453BD-AB59-4FCB-A038-942C8DEF3843}" type="pres">
      <dgm:prSet presAssocID="{F05D3D6A-648A-4F01-B4E4-A97E377A4475}" presName="parentText3" presStyleLbl="node1" presStyleIdx="2" presStyleCnt="3" custLinFactNeighborX="6804" custLinFactNeighborY="10796">
        <dgm:presLayoutVars>
          <dgm:chMax/>
          <dgm:chPref val="3"/>
          <dgm:bulletEnabled val="1"/>
        </dgm:presLayoutVars>
      </dgm:prSet>
      <dgm:spPr/>
      <dgm:t>
        <a:bodyPr/>
        <a:lstStyle/>
        <a:p>
          <a:endParaRPr lang="de-DE"/>
        </a:p>
      </dgm:t>
    </dgm:pt>
    <dgm:pt modelId="{6BE1CF57-B1BE-4CDC-85D7-B44CBD71CE1E}" type="pres">
      <dgm:prSet presAssocID="{F05D3D6A-648A-4F01-B4E4-A97E377A4475}" presName="childText3" presStyleLbl="solidAlignAcc1" presStyleIdx="2" presStyleCnt="3" custScaleY="52136">
        <dgm:presLayoutVars>
          <dgm:chMax val="0"/>
          <dgm:chPref val="0"/>
          <dgm:bulletEnabled val="1"/>
        </dgm:presLayoutVars>
      </dgm:prSet>
      <dgm:spPr/>
      <dgm:t>
        <a:bodyPr/>
        <a:lstStyle/>
        <a:p>
          <a:endParaRPr lang="de-DE"/>
        </a:p>
      </dgm:t>
    </dgm:pt>
  </dgm:ptLst>
  <dgm:cxnLst>
    <dgm:cxn modelId="{9FE3BA5E-BB71-4408-B998-2A513F459645}" srcId="{DDCD63D3-54DC-45E4-A6E1-185B795F8D39}" destId="{C2621880-F3B2-4300-B4AF-CEAE0212BDC3}" srcOrd="0" destOrd="0" parTransId="{9923A428-81BC-435A-947C-6E17B709FFF8}" sibTransId="{EFA7C721-0C19-4470-8968-FA146D34752B}"/>
    <dgm:cxn modelId="{92A94DDB-92EC-4113-B573-4E9530B40868}" type="presOf" srcId="{4D3FBE14-8769-4715-9A4C-4BD0E9427919}" destId="{6BE1CF57-B1BE-4CDC-85D7-B44CBD71CE1E}" srcOrd="0" destOrd="0" presId="urn:microsoft.com/office/officeart/2009/3/layout/IncreasingArrowsProcess"/>
    <dgm:cxn modelId="{15A5BA10-E3B1-49FA-AA0E-2178011551BE}" srcId="{A8918469-AB7C-4936-9BEF-1E1FBE1A6311}" destId="{A6E0C381-19F2-423E-A345-35B4DFD8CE8F}" srcOrd="0" destOrd="0" parTransId="{B613EF29-6D86-41BE-BD60-A02D7A66DA3E}" sibTransId="{D5492C78-BCA6-41DC-B877-0CECA411F024}"/>
    <dgm:cxn modelId="{F31D6CCB-34C0-4A76-A213-46D7F3770BD9}" type="presOf" srcId="{F05D3D6A-648A-4F01-B4E4-A97E377A4475}" destId="{54A453BD-AB59-4FCB-A038-942C8DEF3843}" srcOrd="0" destOrd="0" presId="urn:microsoft.com/office/officeart/2009/3/layout/IncreasingArrowsProcess"/>
    <dgm:cxn modelId="{160F4052-9CA2-4304-9D8A-A9456287C7BF}" srcId="{A8918469-AB7C-4936-9BEF-1E1FBE1A6311}" destId="{DDCD63D3-54DC-45E4-A6E1-185B795F8D39}" srcOrd="1" destOrd="0" parTransId="{4125D9FC-03C9-4C94-AC82-77CCA23EF2DD}" sibTransId="{1B69D51E-9461-489E-AD6E-169B02FB3820}"/>
    <dgm:cxn modelId="{3B41675C-F9BA-4AF7-B823-A08D673D102F}" type="presOf" srcId="{13E047FA-A3CA-4BE6-8C87-CE4621255EB9}" destId="{35C18F18-7345-4F9A-9A36-C3C16F3B3B88}" srcOrd="0" destOrd="0" presId="urn:microsoft.com/office/officeart/2009/3/layout/IncreasingArrowsProcess"/>
    <dgm:cxn modelId="{632D3D97-80BF-45FB-B88E-D23F2406A1DC}" srcId="{A6E0C381-19F2-423E-A345-35B4DFD8CE8F}" destId="{13E047FA-A3CA-4BE6-8C87-CE4621255EB9}" srcOrd="0" destOrd="0" parTransId="{D01B250C-BF3F-4F61-B644-9ADFBBE56C3A}" sibTransId="{CBA55FC6-3EEF-4320-A80E-23E26ABBDF84}"/>
    <dgm:cxn modelId="{9C087815-4535-4F73-BE1A-3A1F48D2FB61}" type="presOf" srcId="{A6E0C381-19F2-423E-A345-35B4DFD8CE8F}" destId="{619ADE97-555E-462F-BA9C-501192BF9C50}" srcOrd="0" destOrd="0" presId="urn:microsoft.com/office/officeart/2009/3/layout/IncreasingArrowsProcess"/>
    <dgm:cxn modelId="{85777043-9328-42C3-81B7-70C6B2DF291B}" type="presOf" srcId="{A8918469-AB7C-4936-9BEF-1E1FBE1A6311}" destId="{01A3AD54-0DE3-4E76-9463-D2697407B3A9}" srcOrd="0" destOrd="0" presId="urn:microsoft.com/office/officeart/2009/3/layout/IncreasingArrowsProcess"/>
    <dgm:cxn modelId="{9D63B9BC-B488-4128-A59E-4C0DBCDA0822}" srcId="{A8918469-AB7C-4936-9BEF-1E1FBE1A6311}" destId="{F05D3D6A-648A-4F01-B4E4-A97E377A4475}" srcOrd="2" destOrd="0" parTransId="{09601317-D847-41E6-AED5-B2A813B1D67A}" sibTransId="{6785A2C5-709D-4749-8DCD-65AA642BC6AB}"/>
    <dgm:cxn modelId="{09731D35-F850-4973-990A-7314270C37FA}" srcId="{F05D3D6A-648A-4F01-B4E4-A97E377A4475}" destId="{4D3FBE14-8769-4715-9A4C-4BD0E9427919}" srcOrd="0" destOrd="0" parTransId="{2F9798B5-BA0B-4F43-BAA0-56B8C75C21B8}" sibTransId="{0DC8A9B7-0A3D-4B2B-A514-E8A510414758}"/>
    <dgm:cxn modelId="{BF162586-6E00-4AC4-A43F-55A106E777A4}" type="presOf" srcId="{C2621880-F3B2-4300-B4AF-CEAE0212BDC3}" destId="{777828BF-2BED-419F-B6E2-D0F77EA0A8A0}" srcOrd="0" destOrd="0" presId="urn:microsoft.com/office/officeart/2009/3/layout/IncreasingArrowsProcess"/>
    <dgm:cxn modelId="{FE902267-E328-41AC-B9C6-904F9EC56BCC}" type="presOf" srcId="{DDCD63D3-54DC-45E4-A6E1-185B795F8D39}" destId="{AB536528-4E13-426B-ADFE-CA88B4B369B0}" srcOrd="0" destOrd="0" presId="urn:microsoft.com/office/officeart/2009/3/layout/IncreasingArrowsProcess"/>
    <dgm:cxn modelId="{B64E9BC6-C117-4284-9DA6-E917711AC172}" type="presParOf" srcId="{01A3AD54-0DE3-4E76-9463-D2697407B3A9}" destId="{619ADE97-555E-462F-BA9C-501192BF9C50}" srcOrd="0" destOrd="0" presId="urn:microsoft.com/office/officeart/2009/3/layout/IncreasingArrowsProcess"/>
    <dgm:cxn modelId="{A459E6F8-AABA-465A-9F86-80BE5B2F01BB}" type="presParOf" srcId="{01A3AD54-0DE3-4E76-9463-D2697407B3A9}" destId="{35C18F18-7345-4F9A-9A36-C3C16F3B3B88}" srcOrd="1" destOrd="0" presId="urn:microsoft.com/office/officeart/2009/3/layout/IncreasingArrowsProcess"/>
    <dgm:cxn modelId="{274283F4-CF5D-48F3-825F-ECB52C7227BB}" type="presParOf" srcId="{01A3AD54-0DE3-4E76-9463-D2697407B3A9}" destId="{AB536528-4E13-426B-ADFE-CA88B4B369B0}" srcOrd="2" destOrd="0" presId="urn:microsoft.com/office/officeart/2009/3/layout/IncreasingArrowsProcess"/>
    <dgm:cxn modelId="{E2E7B1C8-BFB2-4799-9A17-9C2E3ADF2083}" type="presParOf" srcId="{01A3AD54-0DE3-4E76-9463-D2697407B3A9}" destId="{777828BF-2BED-419F-B6E2-D0F77EA0A8A0}" srcOrd="3" destOrd="0" presId="urn:microsoft.com/office/officeart/2009/3/layout/IncreasingArrowsProcess"/>
    <dgm:cxn modelId="{3735B61C-CD26-4649-B665-B5A838191A8C}" type="presParOf" srcId="{01A3AD54-0DE3-4E76-9463-D2697407B3A9}" destId="{54A453BD-AB59-4FCB-A038-942C8DEF3843}" srcOrd="4" destOrd="0" presId="urn:microsoft.com/office/officeart/2009/3/layout/IncreasingArrowsProcess"/>
    <dgm:cxn modelId="{382C2E3B-0DAF-4282-9E03-3E35B6D26E6B}" type="presParOf" srcId="{01A3AD54-0DE3-4E76-9463-D2697407B3A9}" destId="{6BE1CF57-B1BE-4CDC-85D7-B44CBD71CE1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ADE97-555E-462F-BA9C-501192BF9C50}">
      <dsp:nvSpPr>
        <dsp:cNvPr id="0" name=""/>
        <dsp:cNvSpPr/>
      </dsp:nvSpPr>
      <dsp:spPr>
        <a:xfrm>
          <a:off x="2135867" y="221028"/>
          <a:ext cx="6462006" cy="941114"/>
        </a:xfrm>
        <a:prstGeom prst="rightArrow">
          <a:avLst>
            <a:gd name="adj1" fmla="val 50000"/>
            <a:gd name="adj2" fmla="val 5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9402" numCol="1" spcCol="1270" anchor="ctr" anchorCtr="0">
          <a:noAutofit/>
        </a:bodyPr>
        <a:lstStyle/>
        <a:p>
          <a:pPr lvl="0" algn="l" defTabSz="800100">
            <a:lnSpc>
              <a:spcPct val="90000"/>
            </a:lnSpc>
            <a:spcBef>
              <a:spcPct val="0"/>
            </a:spcBef>
            <a:spcAft>
              <a:spcPct val="35000"/>
            </a:spcAft>
          </a:pPr>
          <a:r>
            <a:rPr lang="de-DE" sz="1800" kern="1200" dirty="0" smtClean="0"/>
            <a:t>Professionelles Lernen</a:t>
          </a:r>
          <a:endParaRPr lang="de-DE" sz="1800" kern="1200" dirty="0"/>
        </a:p>
      </dsp:txBody>
      <dsp:txXfrm>
        <a:off x="2135867" y="456307"/>
        <a:ext cx="6226728" cy="470557"/>
      </dsp:txXfrm>
    </dsp:sp>
    <dsp:sp modelId="{35C18F18-7345-4F9A-9A36-C3C16F3B3B88}">
      <dsp:nvSpPr>
        <dsp:cNvPr id="0" name=""/>
        <dsp:cNvSpPr/>
      </dsp:nvSpPr>
      <dsp:spPr>
        <a:xfrm>
          <a:off x="2135867" y="1185780"/>
          <a:ext cx="1990298" cy="1334898"/>
        </a:xfrm>
        <a:prstGeom prst="rect">
          <a:avLst/>
        </a:prstGeom>
        <a:solidFill>
          <a:schemeClr val="lt1">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de-DE" sz="1000" b="1" kern="1200" dirty="0" smtClean="0"/>
            <a:t>Studium und Weiterbildung</a:t>
          </a:r>
          <a:r>
            <a:rPr lang="de-DE" sz="1000" kern="1200" dirty="0" smtClean="0"/>
            <a:t>:</a:t>
          </a:r>
          <a:br>
            <a:rPr lang="de-DE" sz="1000" kern="1200" dirty="0" smtClean="0"/>
          </a:br>
          <a:r>
            <a:rPr lang="de-DE" sz="1000" kern="1200" dirty="0" smtClean="0"/>
            <a:t>Studierfähigkeit</a:t>
          </a:r>
          <a:br>
            <a:rPr lang="de-DE" sz="1000" kern="1200" dirty="0" smtClean="0"/>
          </a:br>
          <a:r>
            <a:rPr lang="de-DE" sz="1000" kern="1200" dirty="0" smtClean="0"/>
            <a:t>Fachbezogene Methoden- und Sachkompetenz</a:t>
          </a:r>
          <a:br>
            <a:rPr lang="de-DE" sz="1000" kern="1200" dirty="0" smtClean="0"/>
          </a:br>
          <a:r>
            <a:rPr lang="de-DE" sz="1000" kern="1200" dirty="0" smtClean="0"/>
            <a:t>Schlüsselkompetenzen für das Studium</a:t>
          </a:r>
        </a:p>
      </dsp:txBody>
      <dsp:txXfrm>
        <a:off x="2135867" y="1185780"/>
        <a:ext cx="1990298" cy="1334898"/>
      </dsp:txXfrm>
    </dsp:sp>
    <dsp:sp modelId="{AB536528-4E13-426B-ADFE-CA88B4B369B0}">
      <dsp:nvSpPr>
        <dsp:cNvPr id="0" name=""/>
        <dsp:cNvSpPr/>
      </dsp:nvSpPr>
      <dsp:spPr>
        <a:xfrm>
          <a:off x="4126165" y="534733"/>
          <a:ext cx="4471708" cy="941114"/>
        </a:xfrm>
        <a:prstGeom prst="rightArrow">
          <a:avLst>
            <a:gd name="adj1" fmla="val 50000"/>
            <a:gd name="adj2" fmla="val 5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9402" numCol="1" spcCol="1270" anchor="ctr" anchorCtr="0">
          <a:noAutofit/>
        </a:bodyPr>
        <a:lstStyle/>
        <a:p>
          <a:pPr lvl="0" algn="l" defTabSz="800100">
            <a:lnSpc>
              <a:spcPct val="90000"/>
            </a:lnSpc>
            <a:spcBef>
              <a:spcPct val="0"/>
            </a:spcBef>
            <a:spcAft>
              <a:spcPct val="35000"/>
            </a:spcAft>
          </a:pPr>
          <a:r>
            <a:rPr lang="de-DE" sz="1800" kern="1200" dirty="0" smtClean="0"/>
            <a:t>Berufliches Werden</a:t>
          </a:r>
          <a:endParaRPr lang="de-DE" sz="1800" kern="1200" dirty="0"/>
        </a:p>
      </dsp:txBody>
      <dsp:txXfrm>
        <a:off x="4126165" y="770012"/>
        <a:ext cx="4236430" cy="470557"/>
      </dsp:txXfrm>
    </dsp:sp>
    <dsp:sp modelId="{777828BF-2BED-419F-B6E2-D0F77EA0A8A0}">
      <dsp:nvSpPr>
        <dsp:cNvPr id="0" name=""/>
        <dsp:cNvSpPr/>
      </dsp:nvSpPr>
      <dsp:spPr>
        <a:xfrm>
          <a:off x="4126165" y="1544246"/>
          <a:ext cx="1990298" cy="1245376"/>
        </a:xfrm>
        <a:prstGeom prst="rect">
          <a:avLst/>
        </a:prstGeom>
        <a:solidFill>
          <a:schemeClr val="lt1">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de-DE" sz="1000" b="1" kern="1200" dirty="0" smtClean="0"/>
            <a:t>Einstiegs- und Übergangsphasen</a:t>
          </a:r>
          <a:r>
            <a:rPr lang="de-DE" sz="1000" kern="1200" dirty="0" smtClean="0"/>
            <a:t>:</a:t>
          </a:r>
          <a:br>
            <a:rPr lang="de-DE" sz="1000" kern="1200" dirty="0" smtClean="0"/>
          </a:br>
          <a:r>
            <a:rPr lang="de-DE" sz="1000" kern="1200" dirty="0" smtClean="0"/>
            <a:t>Bewerbungskompetenz</a:t>
          </a:r>
          <a:br>
            <a:rPr lang="de-DE" sz="1000" kern="1200" dirty="0" smtClean="0"/>
          </a:br>
          <a:r>
            <a:rPr lang="de-DE" sz="1000" kern="1200" dirty="0" smtClean="0"/>
            <a:t>Selbstbeschreibung</a:t>
          </a:r>
          <a:br>
            <a:rPr lang="de-DE" sz="1000" kern="1200" dirty="0" smtClean="0"/>
          </a:br>
          <a:r>
            <a:rPr lang="de-DE" sz="1000" kern="1200" dirty="0" smtClean="0"/>
            <a:t>Entscheidungskompetenz</a:t>
          </a:r>
        </a:p>
        <a:p>
          <a:pPr lvl="0" algn="l" defTabSz="444500">
            <a:lnSpc>
              <a:spcPct val="90000"/>
            </a:lnSpc>
            <a:spcBef>
              <a:spcPct val="0"/>
            </a:spcBef>
            <a:spcAft>
              <a:spcPct val="35000"/>
            </a:spcAft>
          </a:pPr>
          <a:r>
            <a:rPr lang="de-DE" sz="1000" kern="1200" dirty="0" smtClean="0"/>
            <a:t>Netzwerken</a:t>
          </a:r>
          <a:br>
            <a:rPr lang="de-DE" sz="1000" kern="1200" dirty="0" smtClean="0"/>
          </a:br>
          <a:r>
            <a:rPr lang="de-DE" sz="1000" kern="1200" dirty="0" smtClean="0"/>
            <a:t>Organisation und Timing</a:t>
          </a:r>
          <a:br>
            <a:rPr lang="de-DE" sz="1000" kern="1200" dirty="0" smtClean="0"/>
          </a:br>
          <a:endParaRPr lang="de-DE" sz="1000" kern="1200" dirty="0"/>
        </a:p>
      </dsp:txBody>
      <dsp:txXfrm>
        <a:off x="4126165" y="1544246"/>
        <a:ext cx="1990298" cy="1245376"/>
      </dsp:txXfrm>
    </dsp:sp>
    <dsp:sp modelId="{54A453BD-AB59-4FCB-A038-942C8DEF3843}">
      <dsp:nvSpPr>
        <dsp:cNvPr id="0" name=""/>
        <dsp:cNvSpPr/>
      </dsp:nvSpPr>
      <dsp:spPr>
        <a:xfrm>
          <a:off x="6285298" y="950040"/>
          <a:ext cx="2481410" cy="941114"/>
        </a:xfrm>
        <a:prstGeom prst="rightArrow">
          <a:avLst>
            <a:gd name="adj1" fmla="val 50000"/>
            <a:gd name="adj2" fmla="val 5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49402" numCol="1" spcCol="1270" anchor="ctr" anchorCtr="0">
          <a:noAutofit/>
        </a:bodyPr>
        <a:lstStyle/>
        <a:p>
          <a:pPr lvl="0" algn="l" defTabSz="800100">
            <a:lnSpc>
              <a:spcPct val="90000"/>
            </a:lnSpc>
            <a:spcBef>
              <a:spcPct val="0"/>
            </a:spcBef>
            <a:spcAft>
              <a:spcPct val="35000"/>
            </a:spcAft>
          </a:pPr>
          <a:r>
            <a:rPr lang="de-DE" sz="1800" kern="1200" dirty="0" smtClean="0"/>
            <a:t>Berufliches Wirken</a:t>
          </a:r>
          <a:endParaRPr lang="de-DE" sz="1800" kern="1200" dirty="0"/>
        </a:p>
      </dsp:txBody>
      <dsp:txXfrm>
        <a:off x="6285298" y="1185319"/>
        <a:ext cx="2246132" cy="470557"/>
      </dsp:txXfrm>
    </dsp:sp>
    <dsp:sp modelId="{6BE1CF57-B1BE-4CDC-85D7-B44CBD71CE1E}">
      <dsp:nvSpPr>
        <dsp:cNvPr id="0" name=""/>
        <dsp:cNvSpPr/>
      </dsp:nvSpPr>
      <dsp:spPr>
        <a:xfrm>
          <a:off x="6116463" y="2001694"/>
          <a:ext cx="1990298" cy="931357"/>
        </a:xfrm>
        <a:prstGeom prst="rect">
          <a:avLst/>
        </a:prstGeom>
        <a:solidFill>
          <a:schemeClr val="lt1">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de-DE" sz="1000" b="1" kern="1200" dirty="0" smtClean="0"/>
            <a:t>Berufspraxis:</a:t>
          </a:r>
          <a:r>
            <a:rPr lang="de-DE" sz="1000" kern="1200" dirty="0" smtClean="0"/>
            <a:t/>
          </a:r>
          <a:br>
            <a:rPr lang="de-DE" sz="1000" kern="1200" dirty="0" smtClean="0"/>
          </a:br>
          <a:r>
            <a:rPr lang="de-DE" sz="1000" kern="1200" dirty="0" smtClean="0"/>
            <a:t>Berufsspezifische Kompetenzen</a:t>
          </a:r>
          <a:br>
            <a:rPr lang="de-DE" sz="1000" kern="1200" dirty="0" smtClean="0"/>
          </a:br>
          <a:r>
            <a:rPr lang="de-DE" sz="1000" kern="1200" dirty="0" smtClean="0"/>
            <a:t>Schlüsselkompetenzen</a:t>
          </a:r>
          <a:br>
            <a:rPr lang="de-DE" sz="1000" kern="1200" dirty="0" smtClean="0"/>
          </a:br>
          <a:r>
            <a:rPr lang="de-DE" sz="1000" kern="1200" dirty="0" smtClean="0"/>
            <a:t>Alltagskompetenz</a:t>
          </a:r>
          <a:br>
            <a:rPr lang="de-DE" sz="1000" kern="1200" dirty="0" smtClean="0"/>
          </a:br>
          <a:r>
            <a:rPr lang="de-DE" sz="1000" kern="1200" dirty="0" smtClean="0"/>
            <a:t>Managementkompetenzen</a:t>
          </a:r>
          <a:br>
            <a:rPr lang="de-DE" sz="1000" kern="1200" dirty="0" smtClean="0"/>
          </a:br>
          <a:endParaRPr lang="de-DE" sz="1000" kern="1200" dirty="0"/>
        </a:p>
      </dsp:txBody>
      <dsp:txXfrm>
        <a:off x="6116463" y="2001694"/>
        <a:ext cx="1990298" cy="93135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de-DE"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de-DE" sz="1200"/>
            </a:lvl1pPr>
          </a:lstStyle>
          <a:p>
            <a:fld id="{17BE4CB7-3AF1-4241-BBFF-A7574A85B56E}" type="datetime1">
              <a:rPr lang="de-DE" smtClean="0"/>
              <a:t>13.06.2022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de-DE" sz="1200"/>
            </a:lvl1pPr>
          </a:lstStyle>
          <a:p>
            <a:fld id="{06834459-7356-44BF-850D-8B30C4FB3B6B}" type="slidenum">
              <a:rPr lang="de-DE"/>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de-DE"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de-DE" sz="1200"/>
            </a:lvl1pPr>
          </a:lstStyle>
          <a:p>
            <a:fld id="{A16635F2-0F7A-4D3E-B1AC-CC606F6BBC70}" type="datetime1">
              <a:rPr lang="de-DE" smtClean="0"/>
              <a:pPr/>
              <a:t>13.06.2022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de-DE"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de-DE" sz="1200"/>
            </a:lvl1pPr>
          </a:lstStyle>
          <a:p>
            <a:fld id="{0A3C37BE-C303-496D-B5CD-85F2937540FC}" type="slidenum">
              <a:rPr lang="de-DE" smtClean="0"/>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dirty="0">
                <a:cs typeface="Arial" pitchFamily="34" charset="0"/>
              </a:rPr>
              <a:t>HINWEIS: </a:t>
            </a:r>
            <a:r>
              <a:rPr lang="de-DE" sz="1200" dirty="0">
                <a:cs typeface="Arial" pitchFamily="34" charset="0"/>
              </a:rPr>
              <a:t>Möchten Sie auf dieser Folie ein anderes Bild verwenden? Markieren Sie das Bild, und löschen Sie es. Klicken Sie nun auf das Symbol "Grafik" im Platzhalter, und fügen Sie ein eigenes Bild ein.</a:t>
            </a:r>
          </a:p>
        </p:txBody>
      </p:sp>
      <p:sp>
        <p:nvSpPr>
          <p:cNvPr id="4" name="Foliennummernplatzhalter 3"/>
          <p:cNvSpPr>
            <a:spLocks noGrp="1"/>
          </p:cNvSpPr>
          <p:nvPr>
            <p:ph type="sldNum" sz="quarter" idx="10"/>
          </p:nvPr>
        </p:nvSpPr>
        <p:spPr/>
        <p:txBody>
          <a:bodyPr/>
          <a:lstStyle/>
          <a:p>
            <a:fld id="{0A3C37BE-C303-496D-B5CD-85F2937540FC}" type="slidenum">
              <a:rPr lang="de-DE" smtClean="0"/>
              <a:t>1</a:t>
            </a:fld>
            <a:endParaRPr lang="de-DE"/>
          </a:p>
        </p:txBody>
      </p:sp>
    </p:spTree>
    <p:extLst>
      <p:ext uri="{BB962C8B-B14F-4D97-AF65-F5344CB8AC3E}">
        <p14:creationId xmlns:p14="http://schemas.microsoft.com/office/powerpoint/2010/main" val="2205551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1104900" y="2292094"/>
            <a:ext cx="10096500" cy="2219691"/>
          </a:xfrm>
        </p:spPr>
        <p:txBody>
          <a:bodyPr anchor="ctr">
            <a:normAutofit/>
          </a:bodyPr>
          <a:lstStyle>
            <a:lvl1pPr algn="l" latinLnBrk="0">
              <a:defRPr lang="de-DE" sz="4400" cap="all" baseline="0"/>
            </a:lvl1pPr>
          </a:lstStyle>
          <a:p>
            <a:r>
              <a:rPr lang="de-DE" dirty="0"/>
              <a:t>Titelmasterformat durch Klicken bearbeiten</a:t>
            </a:r>
          </a:p>
        </p:txBody>
      </p:sp>
      <p:sp>
        <p:nvSpPr>
          <p:cNvPr id="3" name="Untertitel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de-DE" sz="1800"/>
            </a:lvl1pPr>
            <a:lvl2pPr marL="457200" indent="0" algn="ctr" latinLnBrk="0">
              <a:buNone/>
              <a:defRPr lang="de-DE" sz="2000"/>
            </a:lvl2pPr>
            <a:lvl3pPr marL="914400" indent="0" algn="ctr" latinLnBrk="0">
              <a:buNone/>
              <a:defRPr lang="de-DE" sz="1800"/>
            </a:lvl3pPr>
            <a:lvl4pPr marL="1371600" indent="0" algn="ctr" latinLnBrk="0">
              <a:buNone/>
              <a:defRPr lang="de-DE" sz="1600"/>
            </a:lvl4pPr>
            <a:lvl5pPr marL="1828800" indent="0" algn="ctr" latinLnBrk="0">
              <a:buNone/>
              <a:defRPr lang="de-DE" sz="1600"/>
            </a:lvl5pPr>
            <a:lvl6pPr marL="2286000" indent="0" algn="ctr" latinLnBrk="0">
              <a:buNone/>
              <a:defRPr lang="de-DE" sz="1600"/>
            </a:lvl6pPr>
            <a:lvl7pPr marL="2743200" indent="0" algn="ctr" latinLnBrk="0">
              <a:buNone/>
              <a:defRPr lang="de-DE" sz="1600"/>
            </a:lvl7pPr>
            <a:lvl8pPr marL="3200400" indent="0" algn="ctr" latinLnBrk="0">
              <a:buNone/>
              <a:defRPr lang="de-DE" sz="1600"/>
            </a:lvl8pPr>
            <a:lvl9pPr marL="3657600" indent="0" algn="ctr" latinLnBrk="0">
              <a:buNone/>
              <a:defRPr lang="de-DE"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fld id="{6990C2CA-175D-4FF4-A537-FFD83CEFEC52}" type="datetime1">
              <a:rPr lang="de-DE" smtClean="0"/>
              <a:t>13.06.2022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FF54DE5-C571-48E8-A5BC-B369434E2F44}" type="slidenum">
              <a:rPr lang="de-DE" smtClean="0"/>
              <a:t>‹Nr.›</a:t>
            </a:fld>
            <a:endParaRPr lang="de-DE" dirty="0"/>
          </a:p>
        </p:txBody>
      </p:sp>
      <p:pic>
        <p:nvPicPr>
          <p:cNvPr id="11" name="Bild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latinLnBrk="0">
              <a:defRPr lang="de-DE" sz="3200"/>
            </a:lvl1pPr>
          </a:lstStyle>
          <a:p>
            <a:r>
              <a:rPr lang="de-DE" dirty="0"/>
              <a:t>Titelmasterformat durch Klicken bearbeiten</a:t>
            </a:r>
          </a:p>
        </p:txBody>
      </p:sp>
      <p:sp>
        <p:nvSpPr>
          <p:cNvPr id="3" name="Bildplatzhalter 2"/>
          <p:cNvSpPr>
            <a:spLocks noGrp="1"/>
          </p:cNvSpPr>
          <p:nvPr>
            <p:ph type="pic" idx="1"/>
          </p:nvPr>
        </p:nvSpPr>
        <p:spPr>
          <a:xfrm>
            <a:off x="4654671" y="1600199"/>
            <a:ext cx="6430912" cy="4572001"/>
          </a:xfrm>
        </p:spPr>
        <p:txBody>
          <a:bodyPr tIns="1188720">
            <a:normAutofit/>
          </a:bodyPr>
          <a:lstStyle>
            <a:lvl1pPr marL="0" indent="0" algn="ctr" latinLnBrk="0">
              <a:buNone/>
              <a:defRPr lang="de-DE" sz="2000"/>
            </a:lvl1pPr>
            <a:lvl2pPr marL="457200" indent="0" latinLnBrk="0">
              <a:buNone/>
              <a:defRPr lang="de-DE" sz="2800"/>
            </a:lvl2pPr>
            <a:lvl3pPr marL="914400" indent="0" latinLnBrk="0">
              <a:buNone/>
              <a:defRPr lang="de-DE" sz="2400"/>
            </a:lvl3pPr>
            <a:lvl4pPr marL="1371600" indent="0" latinLnBrk="0">
              <a:buNone/>
              <a:defRPr lang="de-DE" sz="2000"/>
            </a:lvl4pPr>
            <a:lvl5pPr marL="1828800" indent="0" latinLnBrk="0">
              <a:buNone/>
              <a:defRPr lang="de-DE" sz="2000"/>
            </a:lvl5pPr>
            <a:lvl6pPr marL="2286000" indent="0" latinLnBrk="0">
              <a:buNone/>
              <a:defRPr lang="de-DE" sz="2000"/>
            </a:lvl6pPr>
            <a:lvl7pPr marL="2743200" indent="0" latinLnBrk="0">
              <a:buNone/>
              <a:defRPr lang="de-DE" sz="2000"/>
            </a:lvl7pPr>
            <a:lvl8pPr marL="3200400" indent="0" latinLnBrk="0">
              <a:buNone/>
              <a:defRPr lang="de-DE" sz="2000"/>
            </a:lvl8pPr>
            <a:lvl9pPr marL="3657600" indent="0" latinLnBrk="0">
              <a:buNone/>
              <a:defRPr lang="de-DE" sz="2000"/>
            </a:lvl9pPr>
          </a:lstStyle>
          <a:p>
            <a:endParaRPr lang="de-DE" dirty="0"/>
          </a:p>
        </p:txBody>
      </p:sp>
      <p:sp>
        <p:nvSpPr>
          <p:cNvPr id="4" name="Textplatzhalter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de-DE" sz="1800"/>
            </a:lvl1pPr>
            <a:lvl2pPr marL="457200" indent="0" latinLnBrk="0">
              <a:buNone/>
              <a:defRPr lang="de-DE" sz="1400"/>
            </a:lvl2pPr>
            <a:lvl3pPr marL="914400" indent="0" latinLnBrk="0">
              <a:buNone/>
              <a:defRPr lang="de-DE" sz="1200"/>
            </a:lvl3pPr>
            <a:lvl4pPr marL="1371600" indent="0" latinLnBrk="0">
              <a:buNone/>
              <a:defRPr lang="de-DE" sz="1000"/>
            </a:lvl4pPr>
            <a:lvl5pPr marL="1828800" indent="0" latinLnBrk="0">
              <a:buNone/>
              <a:defRPr lang="de-DE" sz="1000"/>
            </a:lvl5pPr>
            <a:lvl6pPr marL="2286000" indent="0" latinLnBrk="0">
              <a:buNone/>
              <a:defRPr lang="de-DE" sz="1000"/>
            </a:lvl6pPr>
            <a:lvl7pPr marL="2743200" indent="0" latinLnBrk="0">
              <a:buNone/>
              <a:defRPr lang="de-DE" sz="1000"/>
            </a:lvl7pPr>
            <a:lvl8pPr marL="3200400" indent="0" latinLnBrk="0">
              <a:buNone/>
              <a:defRPr lang="de-DE" sz="1000"/>
            </a:lvl8pPr>
            <a:lvl9pPr marL="3657600" indent="0" latinLnBrk="0">
              <a:buNone/>
              <a:defRPr lang="de-DE" sz="1000"/>
            </a:lvl9pPr>
          </a:lstStyle>
          <a:p>
            <a:pPr lvl="0"/>
            <a:r>
              <a:rPr lang="de-DE" dirty="0"/>
              <a:t>Textmasterformat bearbeiten</a:t>
            </a:r>
          </a:p>
        </p:txBody>
      </p:sp>
      <p:sp>
        <p:nvSpPr>
          <p:cNvPr id="5" name="Datumsplatzhalter 4"/>
          <p:cNvSpPr>
            <a:spLocks noGrp="1"/>
          </p:cNvSpPr>
          <p:nvPr>
            <p:ph type="dt" sz="half" idx="10"/>
          </p:nvPr>
        </p:nvSpPr>
        <p:spPr/>
        <p:txBody>
          <a:bodyPr/>
          <a:lstStyle>
            <a:lvl1pPr>
              <a:defRPr/>
            </a:lvl1pPr>
          </a:lstStyle>
          <a:p>
            <a:fld id="{4C78D3B7-C4E3-4312-8251-EFC22D708D79}" type="datetime1">
              <a:rPr lang="de-DE" smtClean="0"/>
              <a:t>13.06.2022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fld id="{F8A12B8E-2442-4355-BE4C-5861C75FFE86}" type="datetime1">
              <a:rPr lang="de-DE" smtClean="0"/>
              <a:t>13.06.2022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72600" y="365125"/>
            <a:ext cx="1714500" cy="5811838"/>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1104900" y="365125"/>
            <a:ext cx="8098896" cy="5811838"/>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fld id="{A09E07BF-44FE-4BB3-990A-BA6751163AA0}" type="datetime1">
              <a:rPr lang="de-DE" smtClean="0"/>
              <a:t>13.06.2022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FF54DE5-C571-48E8-A5BC-B369434E2F44}" type="slidenum">
              <a:rPr lang="de-DE" smtClean="0"/>
              <a:t>‹Nr.›</a:t>
            </a:fld>
            <a:endParaRPr lang="de-DE" dirty="0"/>
          </a:p>
        </p:txBody>
      </p:sp>
      <p:grpSp>
        <p:nvGrpSpPr>
          <p:cNvPr id="7" name="Gruppe 6"/>
          <p:cNvGrpSpPr/>
          <p:nvPr/>
        </p:nvGrpSpPr>
        <p:grpSpPr>
          <a:xfrm rot="5400000">
            <a:off x="6514047" y="3228843"/>
            <a:ext cx="5632704" cy="84403"/>
            <a:chOff x="1073150" y="1219201"/>
            <a:chExt cx="10058400" cy="63125"/>
          </a:xfrm>
        </p:grpSpPr>
        <p:cxnSp>
          <p:nvCxnSpPr>
            <p:cNvPr id="8" name="Gerader Verbinde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fld id="{205B773E-4A9C-49D7-AC42-A809B91CAD78}" type="datetime1">
              <a:rPr lang="de-DE" smtClean="0"/>
              <a:t>13.06.2022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grpSp>
        <p:nvGrpSpPr>
          <p:cNvPr id="13" name="Gruppe 12"/>
          <p:cNvGrpSpPr/>
          <p:nvPr/>
        </p:nvGrpSpPr>
        <p:grpSpPr>
          <a:xfrm rot="10800000">
            <a:off x="0" y="5645510"/>
            <a:ext cx="12192000" cy="63125"/>
            <a:chOff x="507492" y="1501519"/>
            <a:chExt cx="8129016" cy="63125"/>
          </a:xfrm>
        </p:grpSpPr>
        <p:cxnSp>
          <p:nvCxnSpPr>
            <p:cNvPr id="17" name="Gerader Verbinde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e 13"/>
          <p:cNvGrpSpPr/>
          <p:nvPr/>
        </p:nvGrpSpPr>
        <p:grpSpPr>
          <a:xfrm>
            <a:off x="0" y="1143000"/>
            <a:ext cx="12192000" cy="63125"/>
            <a:chOff x="507492" y="1501519"/>
            <a:chExt cx="8129016" cy="63125"/>
          </a:xfrm>
        </p:grpSpPr>
        <p:cxnSp>
          <p:nvCxnSpPr>
            <p:cNvPr id="15" name="Gerader Verbinde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hteck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1104900" y="2292094"/>
            <a:ext cx="5734050" cy="2219691"/>
          </a:xfrm>
        </p:spPr>
        <p:txBody>
          <a:bodyPr anchor="ctr">
            <a:normAutofit/>
          </a:bodyPr>
          <a:lstStyle>
            <a:lvl1pPr algn="l" latinLnBrk="0">
              <a:defRPr lang="de-DE" sz="4000" cap="all" baseline="0"/>
            </a:lvl1pPr>
          </a:lstStyle>
          <a:p>
            <a:r>
              <a:rPr lang="de-DE" dirty="0"/>
              <a:t>Titelmasterformat durch Klicken bearbeiten</a:t>
            </a:r>
          </a:p>
        </p:txBody>
      </p:sp>
      <p:sp>
        <p:nvSpPr>
          <p:cNvPr id="3" name="Untertitel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de-DE" sz="1800"/>
            </a:lvl1pPr>
            <a:lvl2pPr marL="457200" indent="0" algn="ctr" latinLnBrk="0">
              <a:buNone/>
              <a:defRPr lang="de-DE" sz="2000"/>
            </a:lvl2pPr>
            <a:lvl3pPr marL="914400" indent="0" algn="ctr" latinLnBrk="0">
              <a:buNone/>
              <a:defRPr lang="de-DE" sz="1800"/>
            </a:lvl3pPr>
            <a:lvl4pPr marL="1371600" indent="0" algn="ctr" latinLnBrk="0">
              <a:buNone/>
              <a:defRPr lang="de-DE" sz="1600"/>
            </a:lvl4pPr>
            <a:lvl5pPr marL="1828800" indent="0" algn="ctr" latinLnBrk="0">
              <a:buNone/>
              <a:defRPr lang="de-DE" sz="1600"/>
            </a:lvl5pPr>
            <a:lvl6pPr marL="2286000" indent="0" algn="ctr" latinLnBrk="0">
              <a:buNone/>
              <a:defRPr lang="de-DE" sz="1600"/>
            </a:lvl6pPr>
            <a:lvl7pPr marL="2743200" indent="0" algn="ctr" latinLnBrk="0">
              <a:buNone/>
              <a:defRPr lang="de-DE" sz="1600"/>
            </a:lvl7pPr>
            <a:lvl8pPr marL="3200400" indent="0" algn="ctr" latinLnBrk="0">
              <a:buNone/>
              <a:defRPr lang="de-DE" sz="1600"/>
            </a:lvl8pPr>
            <a:lvl9pPr marL="3657600" indent="0" algn="ctr" latinLnBrk="0">
              <a:buNone/>
              <a:defRPr lang="de-DE" sz="1600"/>
            </a:lvl9pPr>
          </a:lstStyle>
          <a:p>
            <a:r>
              <a:rPr lang="de-DE" dirty="0"/>
              <a:t>Formatvorlage des Untertitelmasters durch Klicken bearbeiten</a:t>
            </a:r>
          </a:p>
        </p:txBody>
      </p:sp>
      <p:pic>
        <p:nvPicPr>
          <p:cNvPr id="10" name="Bild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de-DE"/>
            </a:lvl1pPr>
          </a:lstStyle>
          <a:p>
            <a:endParaRPr lang="de-DE"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grpSp>
        <p:nvGrpSpPr>
          <p:cNvPr id="8" name="Gruppe 7"/>
          <p:cNvGrpSpPr/>
          <p:nvPr/>
        </p:nvGrpSpPr>
        <p:grpSpPr>
          <a:xfrm>
            <a:off x="0" y="2514600"/>
            <a:ext cx="12192000" cy="3194035"/>
            <a:chOff x="647402" y="2514600"/>
            <a:chExt cx="10838688" cy="3194035"/>
          </a:xfrm>
        </p:grpSpPr>
        <p:grpSp>
          <p:nvGrpSpPr>
            <p:cNvPr id="9" name="Gruppe 8"/>
            <p:cNvGrpSpPr/>
            <p:nvPr/>
          </p:nvGrpSpPr>
          <p:grpSpPr>
            <a:xfrm>
              <a:off x="647402" y="2514600"/>
              <a:ext cx="10838688" cy="63125"/>
              <a:chOff x="507492" y="1501519"/>
              <a:chExt cx="8129016" cy="63125"/>
            </a:xfrm>
          </p:grpSpPr>
          <p:cxnSp>
            <p:nvCxnSpPr>
              <p:cNvPr id="14" name="Gerader Verbinde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hteck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1" name="Gruppe 10"/>
            <p:cNvGrpSpPr/>
            <p:nvPr/>
          </p:nvGrpSpPr>
          <p:grpSpPr>
            <a:xfrm rot="10800000">
              <a:off x="647402" y="5645510"/>
              <a:ext cx="10838688" cy="63125"/>
              <a:chOff x="507492" y="1501519"/>
              <a:chExt cx="8129016" cy="63125"/>
            </a:xfrm>
          </p:grpSpPr>
          <p:cxnSp>
            <p:nvCxnSpPr>
              <p:cNvPr id="12" name="Gerader Verbinde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p:nvPr>
        </p:nvSpPr>
        <p:spPr>
          <a:xfrm>
            <a:off x="1104899" y="2971806"/>
            <a:ext cx="10071099" cy="1684150"/>
          </a:xfrm>
        </p:spPr>
        <p:txBody>
          <a:bodyPr anchor="ctr">
            <a:normAutofit/>
          </a:bodyPr>
          <a:lstStyle>
            <a:lvl1pPr latinLnBrk="0">
              <a:defRPr lang="de-DE" sz="4400" cap="all" baseline="0">
                <a:solidFill>
                  <a:schemeClr val="bg1"/>
                </a:solidFill>
              </a:defRPr>
            </a:lvl1pPr>
          </a:lstStyle>
          <a:p>
            <a:r>
              <a:rPr lang="de-DE" dirty="0"/>
              <a:t>Titelmasterformat durch Klicken bearbeiten</a:t>
            </a:r>
          </a:p>
        </p:txBody>
      </p:sp>
      <p:sp>
        <p:nvSpPr>
          <p:cNvPr id="3" name="Textplatzhalter 2"/>
          <p:cNvSpPr>
            <a:spLocks noGrp="1"/>
          </p:cNvSpPr>
          <p:nvPr>
            <p:ph type="body" idx="1"/>
          </p:nvPr>
        </p:nvSpPr>
        <p:spPr>
          <a:xfrm>
            <a:off x="1104899" y="4655956"/>
            <a:ext cx="10071099" cy="509750"/>
          </a:xfrm>
        </p:spPr>
        <p:txBody>
          <a:bodyPr>
            <a:normAutofit/>
          </a:bodyPr>
          <a:lstStyle>
            <a:lvl1pPr marL="0" indent="0" latinLnBrk="0">
              <a:spcBef>
                <a:spcPts val="0"/>
              </a:spcBef>
              <a:buNone/>
              <a:defRPr lang="de-DE" sz="1600">
                <a:solidFill>
                  <a:schemeClr val="bg1"/>
                </a:solidFill>
              </a:defRPr>
            </a:lvl1pPr>
            <a:lvl2pPr marL="457200" indent="0" latinLnBrk="0">
              <a:buNone/>
              <a:defRPr lang="de-DE" sz="2000">
                <a:solidFill>
                  <a:schemeClr val="tx1">
                    <a:tint val="75000"/>
                  </a:schemeClr>
                </a:solidFill>
              </a:defRPr>
            </a:lvl2pPr>
            <a:lvl3pPr marL="914400" indent="0" latinLnBrk="0">
              <a:buNone/>
              <a:defRPr lang="de-DE" sz="1800">
                <a:solidFill>
                  <a:schemeClr val="tx1">
                    <a:tint val="75000"/>
                  </a:schemeClr>
                </a:solidFill>
              </a:defRPr>
            </a:lvl3pPr>
            <a:lvl4pPr marL="1371600" indent="0" latinLnBrk="0">
              <a:buNone/>
              <a:defRPr lang="de-DE" sz="1600">
                <a:solidFill>
                  <a:schemeClr val="tx1">
                    <a:tint val="75000"/>
                  </a:schemeClr>
                </a:solidFill>
              </a:defRPr>
            </a:lvl4pPr>
            <a:lvl5pPr marL="1828800" indent="0" latinLnBrk="0">
              <a:buNone/>
              <a:defRPr lang="de-DE" sz="1600">
                <a:solidFill>
                  <a:schemeClr val="tx1">
                    <a:tint val="75000"/>
                  </a:schemeClr>
                </a:solidFill>
              </a:defRPr>
            </a:lvl5pPr>
            <a:lvl6pPr marL="2286000" indent="0" latinLnBrk="0">
              <a:buNone/>
              <a:defRPr lang="de-DE" sz="1600">
                <a:solidFill>
                  <a:schemeClr val="tx1">
                    <a:tint val="75000"/>
                  </a:schemeClr>
                </a:solidFill>
              </a:defRPr>
            </a:lvl6pPr>
            <a:lvl7pPr marL="2743200" indent="0" latinLnBrk="0">
              <a:buNone/>
              <a:defRPr lang="de-DE" sz="1600">
                <a:solidFill>
                  <a:schemeClr val="tx1">
                    <a:tint val="75000"/>
                  </a:schemeClr>
                </a:solidFill>
              </a:defRPr>
            </a:lvl7pPr>
            <a:lvl8pPr marL="3200400" indent="0" latinLnBrk="0">
              <a:buNone/>
              <a:defRPr lang="de-DE" sz="1600">
                <a:solidFill>
                  <a:schemeClr val="tx1">
                    <a:tint val="75000"/>
                  </a:schemeClr>
                </a:solidFill>
              </a:defRPr>
            </a:lvl8pPr>
            <a:lvl9pPr marL="3657600" indent="0" latinLnBrk="0">
              <a:buNone/>
              <a:defRPr lang="de-DE" sz="1600">
                <a:solidFill>
                  <a:schemeClr val="tx1">
                    <a:tint val="75000"/>
                  </a:schemeClr>
                </a:solidFill>
              </a:defRPr>
            </a:lvl9pPr>
          </a:lstStyle>
          <a:p>
            <a:pPr lvl="0"/>
            <a:r>
              <a:rPr lang="de-DE" dirty="0"/>
              <a:t>Textmasterformat bearbeiten</a:t>
            </a:r>
          </a:p>
        </p:txBody>
      </p:sp>
      <p:sp>
        <p:nvSpPr>
          <p:cNvPr id="4" name="Datumsplatzhalter 3"/>
          <p:cNvSpPr>
            <a:spLocks noGrp="1"/>
          </p:cNvSpPr>
          <p:nvPr>
            <p:ph type="dt" sz="half" idx="10"/>
          </p:nvPr>
        </p:nvSpPr>
        <p:spPr/>
        <p:txBody>
          <a:bodyPr/>
          <a:lstStyle>
            <a:lvl1pPr>
              <a:defRPr/>
            </a:lvl1pPr>
          </a:lstStyle>
          <a:p>
            <a:fld id="{9B61D039-930A-41CB-B58C-A91E1343CD43}" type="datetime1">
              <a:rPr lang="de-DE" smtClean="0"/>
              <a:t>13.06.2022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0FF54DE5-C571-48E8-A5BC-B369434E2F44}" type="slidenum">
              <a:rPr lang="de-DE" smtClean="0"/>
              <a:t>‹Nr.›</a:t>
            </a:fld>
            <a:endParaRPr lang="de-DE" dirty="0"/>
          </a:p>
        </p:txBody>
      </p:sp>
      <p:pic>
        <p:nvPicPr>
          <p:cNvPr id="7" name="Bild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1104900" y="1600200"/>
            <a:ext cx="4914900" cy="4571999"/>
          </a:xfrm>
        </p:spPr>
        <p:txBody>
          <a:bodyPr/>
          <a:lstStyle>
            <a:lvl5pPr latinLnBrk="0">
              <a:defRPr lang="de-DE"/>
            </a:lvl5pPr>
            <a:lvl6pPr latinLnBrk="0">
              <a:defRPr lang="de-DE"/>
            </a:lvl6pPr>
            <a:lvl7pPr latinLnBrk="0">
              <a:defRPr lang="de-DE"/>
            </a:lvl7pPr>
            <a:lvl8pPr latinLnBrk="0">
              <a:defRPr lang="de-DE"/>
            </a:lvl8pPr>
            <a:lvl9pPr latinLnBrk="0">
              <a:defRPr lang="de-DE"/>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600200"/>
            <a:ext cx="4914900" cy="4571999"/>
          </a:xfrm>
        </p:spPr>
        <p:txBody>
          <a:bodyPr/>
          <a:lstStyle>
            <a:lvl5pPr latinLnBrk="0">
              <a:defRPr lang="de-DE"/>
            </a:lvl5pPr>
            <a:lvl6pPr latinLnBrk="0">
              <a:defRPr lang="de-DE"/>
            </a:lvl6pPr>
            <a:lvl7pPr latinLnBrk="0">
              <a:defRPr lang="de-DE"/>
            </a:lvl7pPr>
            <a:lvl8pPr latinLnBrk="0">
              <a:defRPr lang="de-DE"/>
            </a:lvl8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lvl1pPr>
              <a:defRPr/>
            </a:lvl1pPr>
          </a:lstStyle>
          <a:p>
            <a:fld id="{D0B81D7D-49ED-4267-B206-D23DB51FD42F}" type="datetime1">
              <a:rPr lang="de-DE" smtClean="0"/>
              <a:t>13.06.2022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Textplatzhalter 2"/>
          <p:cNvSpPr>
            <a:spLocks noGrp="1"/>
          </p:cNvSpPr>
          <p:nvPr>
            <p:ph type="body" idx="1"/>
          </p:nvPr>
        </p:nvSpPr>
        <p:spPr>
          <a:xfrm>
            <a:off x="1104900" y="1600200"/>
            <a:ext cx="4919472" cy="823912"/>
          </a:xfrm>
        </p:spPr>
        <p:txBody>
          <a:bodyPr anchor="b"/>
          <a:lstStyle>
            <a:lvl1pPr marL="0" indent="0" latinLnBrk="0">
              <a:spcBef>
                <a:spcPts val="0"/>
              </a:spcBef>
              <a:buNone/>
              <a:defRPr lang="de-DE" sz="2400" b="1"/>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dirty="0"/>
              <a:t>Textmasterformat bearbeiten</a:t>
            </a:r>
          </a:p>
        </p:txBody>
      </p:sp>
      <p:sp>
        <p:nvSpPr>
          <p:cNvPr id="4" name="Inhaltsplatzhalter 3"/>
          <p:cNvSpPr>
            <a:spLocks noGrp="1"/>
          </p:cNvSpPr>
          <p:nvPr>
            <p:ph sz="half" idx="2"/>
          </p:nvPr>
        </p:nvSpPr>
        <p:spPr>
          <a:xfrm>
            <a:off x="1104900" y="2424112"/>
            <a:ext cx="4919472" cy="37480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66110" y="1600200"/>
            <a:ext cx="4919472" cy="823912"/>
          </a:xfrm>
        </p:spPr>
        <p:txBody>
          <a:bodyPr anchor="b"/>
          <a:lstStyle>
            <a:lvl1pPr marL="0" indent="0" latinLnBrk="0">
              <a:spcBef>
                <a:spcPts val="0"/>
              </a:spcBef>
              <a:buNone/>
              <a:defRPr lang="de-DE" sz="2400" b="1"/>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dirty="0"/>
              <a:t>Textmasterformat bearbeiten</a:t>
            </a:r>
          </a:p>
        </p:txBody>
      </p:sp>
      <p:sp>
        <p:nvSpPr>
          <p:cNvPr id="6" name="Inhaltsplatzhalter 5"/>
          <p:cNvSpPr>
            <a:spLocks noGrp="1"/>
          </p:cNvSpPr>
          <p:nvPr>
            <p:ph sz="quarter" idx="4"/>
          </p:nvPr>
        </p:nvSpPr>
        <p:spPr>
          <a:xfrm>
            <a:off x="6166110" y="2424112"/>
            <a:ext cx="4919472" cy="374808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lvl1pPr>
              <a:defRPr/>
            </a:lvl1pPr>
          </a:lstStyle>
          <a:p>
            <a:fld id="{6AEBC169-7119-42C3-A05F-102B673B3409}" type="datetime1">
              <a:rPr lang="de-DE" smtClean="0"/>
              <a:t>13.06.2022</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lvl1pPr>
              <a:defRPr/>
            </a:lvl1pPr>
          </a:lstStyle>
          <a:p>
            <a:fld id="{EDF12004-EBD5-476A-B4AF-E1795733C40D}" type="datetime1">
              <a:rPr lang="de-DE" smtClean="0"/>
              <a:t>13.06.2022</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931EEBDC-BC81-4BDA-AFDA-FD06697EA4B6}" type="datetime1">
              <a:rPr lang="de-DE" smtClean="0"/>
              <a:t>13.06.2022</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latinLnBrk="0">
              <a:defRPr lang="de-DE" sz="3200"/>
            </a:lvl1pPr>
          </a:lstStyle>
          <a:p>
            <a:r>
              <a:rPr lang="de-DE" dirty="0"/>
              <a:t>Titelmasterformat durch Klicken bearbeiten</a:t>
            </a:r>
          </a:p>
        </p:txBody>
      </p:sp>
      <p:sp>
        <p:nvSpPr>
          <p:cNvPr id="3" name="Inhaltsplatzhalter 2"/>
          <p:cNvSpPr>
            <a:spLocks noGrp="1"/>
          </p:cNvSpPr>
          <p:nvPr>
            <p:ph idx="1"/>
          </p:nvPr>
        </p:nvSpPr>
        <p:spPr>
          <a:xfrm>
            <a:off x="5641848" y="1600199"/>
            <a:ext cx="5445252" cy="4572001"/>
          </a:xfrm>
        </p:spPr>
        <p:txBody>
          <a:bodyPr>
            <a:normAutofit/>
          </a:bodyPr>
          <a:lstStyle>
            <a:lvl1pPr latinLnBrk="0">
              <a:defRPr lang="de-DE" sz="2000"/>
            </a:lvl1pPr>
            <a:lvl2pPr latinLnBrk="0">
              <a:defRPr lang="de-DE" sz="1600"/>
            </a:lvl2pPr>
            <a:lvl3pPr latinLnBrk="0">
              <a:defRPr lang="de-DE" sz="1600"/>
            </a:lvl3pPr>
            <a:lvl4pPr latinLnBrk="0">
              <a:defRPr lang="de-DE" sz="1400"/>
            </a:lvl4pPr>
            <a:lvl5pPr latinLnBrk="0">
              <a:defRPr lang="de-DE" sz="1400"/>
            </a:lvl5pPr>
            <a:lvl6pPr latinLnBrk="0">
              <a:defRPr lang="de-DE" sz="1400"/>
            </a:lvl6pPr>
            <a:lvl7pPr latinLnBrk="0">
              <a:defRPr lang="de-DE" sz="1400"/>
            </a:lvl7pPr>
            <a:lvl8pPr latinLnBrk="0">
              <a:defRPr lang="de-DE" sz="1400"/>
            </a:lvl8pPr>
            <a:lvl9pPr latinLnBrk="0">
              <a:defRPr lang="de-DE" sz="14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de-DE" sz="1800"/>
            </a:lvl1pPr>
            <a:lvl2pPr marL="457200" indent="0" latinLnBrk="0">
              <a:buNone/>
              <a:defRPr lang="de-DE" sz="1400"/>
            </a:lvl2pPr>
            <a:lvl3pPr marL="914400" indent="0" latinLnBrk="0">
              <a:buNone/>
              <a:defRPr lang="de-DE" sz="1200"/>
            </a:lvl3pPr>
            <a:lvl4pPr marL="1371600" indent="0" latinLnBrk="0">
              <a:buNone/>
              <a:defRPr lang="de-DE" sz="1000"/>
            </a:lvl4pPr>
            <a:lvl5pPr marL="1828800" indent="0" latinLnBrk="0">
              <a:buNone/>
              <a:defRPr lang="de-DE" sz="1000"/>
            </a:lvl5pPr>
            <a:lvl6pPr marL="2286000" indent="0" latinLnBrk="0">
              <a:buNone/>
              <a:defRPr lang="de-DE" sz="1000"/>
            </a:lvl6pPr>
            <a:lvl7pPr marL="2743200" indent="0" latinLnBrk="0">
              <a:buNone/>
              <a:defRPr lang="de-DE" sz="1000"/>
            </a:lvl7pPr>
            <a:lvl8pPr marL="3200400" indent="0" latinLnBrk="0">
              <a:buNone/>
              <a:defRPr lang="de-DE" sz="1000"/>
            </a:lvl8pPr>
            <a:lvl9pPr marL="3657600" indent="0" latinLnBrk="0">
              <a:buNone/>
              <a:defRPr lang="de-DE" sz="1000"/>
            </a:lvl9pPr>
          </a:lstStyle>
          <a:p>
            <a:pPr lvl="0"/>
            <a:r>
              <a:rPr lang="de-DE" dirty="0"/>
              <a:t>Textmasterformat bearbeiten</a:t>
            </a:r>
          </a:p>
        </p:txBody>
      </p:sp>
      <p:sp>
        <p:nvSpPr>
          <p:cNvPr id="5" name="Datumsplatzhalter 4"/>
          <p:cNvSpPr>
            <a:spLocks noGrp="1"/>
          </p:cNvSpPr>
          <p:nvPr>
            <p:ph type="dt" sz="half" idx="10"/>
          </p:nvPr>
        </p:nvSpPr>
        <p:spPr/>
        <p:txBody>
          <a:bodyPr/>
          <a:lstStyle>
            <a:lvl1pPr>
              <a:defRPr/>
            </a:lvl1pPr>
          </a:lstStyle>
          <a:p>
            <a:fld id="{3EFCCDE1-129C-446B-A116-DF6DC5BCAE32}" type="datetime1">
              <a:rPr lang="de-DE" smtClean="0"/>
              <a:t>13.06.2022</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0FF54DE5-C571-48E8-A5BC-B369434E2F44}" type="slidenum">
              <a:rPr lang="de-DE" smtClean="0"/>
              <a:t>‹Nr.›</a:t>
            </a:fld>
            <a:endParaRPr lang="de-DE"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de-DE" sz="1200">
                <a:solidFill>
                  <a:schemeClr val="tx1">
                    <a:lumMod val="60000"/>
                    <a:lumOff val="40000"/>
                  </a:schemeClr>
                </a:solidFill>
              </a:defRPr>
            </a:lvl1pPr>
          </a:lstStyle>
          <a:p>
            <a:fld id="{D1B5E3A6-CB72-4EA6-8DDA-B8403B6741EB}" type="datetime1">
              <a:rPr lang="de-DE" smtClean="0"/>
              <a:t>13.06.2022</a:t>
            </a:fld>
            <a:endParaRPr lang="de-DE" dirty="0"/>
          </a:p>
        </p:txBody>
      </p:sp>
      <p:sp>
        <p:nvSpPr>
          <p:cNvPr id="5" name="Fußzeilenplatzhalt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de-DE" sz="1200">
                <a:solidFill>
                  <a:schemeClr val="tx1">
                    <a:lumMod val="60000"/>
                    <a:lumOff val="40000"/>
                  </a:schemeClr>
                </a:solidFill>
              </a:defRPr>
            </a:lvl1pPr>
          </a:lstStyle>
          <a:p>
            <a:endParaRPr lang="de-DE" dirty="0"/>
          </a:p>
        </p:txBody>
      </p:sp>
      <p:sp>
        <p:nvSpPr>
          <p:cNvPr id="6" name="Foliennummernplatzhalt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de-DE" sz="1200">
                <a:solidFill>
                  <a:schemeClr val="tx1">
                    <a:lumMod val="60000"/>
                    <a:lumOff val="40000"/>
                  </a:schemeClr>
                </a:solidFill>
              </a:defRPr>
            </a:lvl1pPr>
          </a:lstStyle>
          <a:p>
            <a:fld id="{0FF54DE5-C571-48E8-A5BC-B369434E2F44}" type="slidenum">
              <a:rPr lang="de-DE" smtClean="0"/>
              <a:pPr/>
              <a:t>‹Nr.›</a:t>
            </a:fld>
            <a:endParaRPr lang="de-DE" dirty="0"/>
          </a:p>
        </p:txBody>
      </p:sp>
      <p:grpSp>
        <p:nvGrpSpPr>
          <p:cNvPr id="15" name="Gruppe 14"/>
          <p:cNvGrpSpPr/>
          <p:nvPr/>
        </p:nvGrpSpPr>
        <p:grpSpPr>
          <a:xfrm>
            <a:off x="1103376" y="1219201"/>
            <a:ext cx="9985248" cy="84403"/>
            <a:chOff x="1073150" y="1219201"/>
            <a:chExt cx="10058400" cy="63125"/>
          </a:xfrm>
        </p:grpSpPr>
        <p:cxnSp>
          <p:nvCxnSpPr>
            <p:cNvPr id="13" name="Gerader Verbinde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de-DE"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de-DE"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de-DE"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de-DE"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de-DE"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de-DE"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de-DE"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de-DE"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de-DE"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de-DE" sz="14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trategyzer.com/canvas/value-proposition-canvas"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rotgelehrte.de/heidelbe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brotgelehrte.de/heidelber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gesetze-im-internet.de/estg/__18.html" TargetMode="External"/><Relationship Id="rId2" Type="http://schemas.openxmlformats.org/officeDocument/2006/relationships/hyperlink" Target="http://oeffentlicher-dienst.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41446" y="2210938"/>
            <a:ext cx="6183857" cy="2292824"/>
          </a:xfrm>
        </p:spPr>
        <p:txBody>
          <a:bodyPr anchor="ctr">
            <a:normAutofit/>
          </a:bodyPr>
          <a:lstStyle/>
          <a:p>
            <a:r>
              <a:rPr lang="de-DE" sz="2800" dirty="0"/>
              <a:t/>
            </a:r>
            <a:br>
              <a:rPr lang="de-DE" sz="2800" dirty="0"/>
            </a:br>
            <a:r>
              <a:rPr lang="de-DE" sz="2800" dirty="0"/>
              <a:t/>
            </a:r>
            <a:br>
              <a:rPr lang="de-DE" sz="2800" dirty="0"/>
            </a:br>
            <a:r>
              <a:rPr lang="de-DE" sz="2800" dirty="0" smtClean="0"/>
              <a:t>Berufseinstieg für Historiker*innen</a:t>
            </a:r>
            <a:r>
              <a:rPr lang="de-DE" sz="2800" dirty="0"/>
              <a:t/>
            </a:r>
            <a:br>
              <a:rPr lang="de-DE" sz="2800" dirty="0"/>
            </a:br>
            <a:endParaRPr lang="de-DE" sz="2800" dirty="0"/>
          </a:p>
        </p:txBody>
      </p:sp>
      <p:sp>
        <p:nvSpPr>
          <p:cNvPr id="7" name="Untertitel 6"/>
          <p:cNvSpPr>
            <a:spLocks noGrp="1"/>
          </p:cNvSpPr>
          <p:nvPr>
            <p:ph type="subTitle" idx="1"/>
          </p:nvPr>
        </p:nvSpPr>
        <p:spPr/>
        <p:txBody>
          <a:bodyPr>
            <a:normAutofit/>
          </a:bodyPr>
          <a:lstStyle/>
          <a:p>
            <a:r>
              <a:rPr lang="de-DE" dirty="0"/>
              <a:t>PD Dr. Mareike Menne</a:t>
            </a:r>
            <a:br>
              <a:rPr lang="de-DE" dirty="0"/>
            </a:br>
            <a:endParaRPr lang="de-DE" dirty="0"/>
          </a:p>
          <a:p>
            <a:r>
              <a:rPr lang="de-DE" dirty="0" smtClean="0"/>
              <a:t>Heidelberg, 11.6.2022</a:t>
            </a:r>
            <a:endParaRPr lang="de-DE" dirty="0"/>
          </a:p>
        </p:txBody>
      </p:sp>
      <p:pic>
        <p:nvPicPr>
          <p:cNvPr id="4" name="Bildplatzhalter 3" descr="Offenes Buch auf Tisch, im Hintergrund unscharfe Bücherregale" title="Beispielbil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10</a:t>
            </a:fld>
            <a:endParaRPr lang="de-DE" dirty="0"/>
          </a:p>
        </p:txBody>
      </p:sp>
      <p:pic>
        <p:nvPicPr>
          <p:cNvPr id="3" name="Grafik 2"/>
          <p:cNvPicPr>
            <a:picLocks noChangeAspect="1"/>
          </p:cNvPicPr>
          <p:nvPr/>
        </p:nvPicPr>
        <p:blipFill rotWithShape="1">
          <a:blip r:embed="rId2"/>
          <a:srcRect l="31667" t="23482" r="11000" b="20222"/>
          <a:stretch/>
        </p:blipFill>
        <p:spPr>
          <a:xfrm>
            <a:off x="853440" y="565151"/>
            <a:ext cx="10485120" cy="5791200"/>
          </a:xfrm>
          <a:prstGeom prst="rect">
            <a:avLst/>
          </a:prstGeom>
        </p:spPr>
      </p:pic>
    </p:spTree>
    <p:extLst>
      <p:ext uri="{BB962C8B-B14F-4D97-AF65-F5344CB8AC3E}">
        <p14:creationId xmlns:p14="http://schemas.microsoft.com/office/powerpoint/2010/main" val="412791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Arbeitsphase </a:t>
            </a:r>
            <a:endParaRPr lang="de-DE" dirty="0"/>
          </a:p>
        </p:txBody>
      </p:sp>
      <p:sp>
        <p:nvSpPr>
          <p:cNvPr id="4" name="Inhaltsplatzhalter 3"/>
          <p:cNvSpPr>
            <a:spLocks noGrp="1"/>
          </p:cNvSpPr>
          <p:nvPr>
            <p:ph idx="1"/>
          </p:nvPr>
        </p:nvSpPr>
        <p:spPr/>
        <p:txBody>
          <a:bodyPr/>
          <a:lstStyle/>
          <a:p>
            <a:r>
              <a:rPr lang="de-DE" dirty="0" smtClean="0"/>
              <a:t>Was folgt aus diesen Informationen zu den Arbeitsmärkten für Sie? </a:t>
            </a:r>
            <a:endParaRPr lang="de-DE" dirty="0"/>
          </a:p>
          <a:p>
            <a:pPr marL="0" indent="0">
              <a:buNone/>
            </a:pPr>
            <a:r>
              <a:rPr lang="de-DE" dirty="0" smtClean="0"/>
              <a:t>Bitte tauschen Sie sich aus: </a:t>
            </a:r>
          </a:p>
          <a:p>
            <a:r>
              <a:rPr lang="de-DE" dirty="0" smtClean="0"/>
              <a:t>Was war neu/anders?</a:t>
            </a:r>
          </a:p>
          <a:p>
            <a:r>
              <a:rPr lang="de-DE" dirty="0" smtClean="0"/>
              <a:t>Was ist für Sie positiv?</a:t>
            </a:r>
          </a:p>
          <a:p>
            <a:r>
              <a:rPr lang="de-DE" dirty="0" smtClean="0"/>
              <a:t>Was ist für Sie negativ/schwierig?</a:t>
            </a:r>
          </a:p>
          <a:p>
            <a:r>
              <a:rPr lang="de-DE" dirty="0" smtClean="0"/>
              <a:t>Welche Handlungsoptionen sehen Sie für sich?</a:t>
            </a:r>
            <a:endParaRPr lang="de-DE" dirty="0"/>
          </a:p>
        </p:txBody>
      </p:sp>
      <p:sp>
        <p:nvSpPr>
          <p:cNvPr id="2" name="Foliennummernplatzhalter 1"/>
          <p:cNvSpPr>
            <a:spLocks noGrp="1"/>
          </p:cNvSpPr>
          <p:nvPr>
            <p:ph type="sldNum" sz="quarter" idx="12"/>
          </p:nvPr>
        </p:nvSpPr>
        <p:spPr/>
        <p:txBody>
          <a:bodyPr/>
          <a:lstStyle/>
          <a:p>
            <a:fld id="{0FF54DE5-C571-48E8-A5BC-B369434E2F44}" type="slidenum">
              <a:rPr lang="de-DE" smtClean="0"/>
              <a:t>11</a:t>
            </a:fld>
            <a:endParaRPr lang="de-DE" dirty="0"/>
          </a:p>
        </p:txBody>
      </p:sp>
    </p:spTree>
    <p:extLst>
      <p:ext uri="{BB962C8B-B14F-4D97-AF65-F5344CB8AC3E}">
        <p14:creationId xmlns:p14="http://schemas.microsoft.com/office/powerpoint/2010/main" val="3499320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95789" y="3418748"/>
            <a:ext cx="10071099" cy="1684150"/>
          </a:xfrm>
        </p:spPr>
        <p:txBody>
          <a:bodyPr>
            <a:normAutofit/>
          </a:bodyPr>
          <a:lstStyle/>
          <a:p>
            <a:r>
              <a:rPr lang="de-DE" sz="3400" dirty="0" smtClean="0"/>
              <a:t>Fachferne Berufe</a:t>
            </a:r>
            <a:endParaRPr lang="de-DE" sz="3400" dirty="0"/>
          </a:p>
        </p:txBody>
      </p:sp>
      <p:sp>
        <p:nvSpPr>
          <p:cNvPr id="6" name="Foliennummernplatzhalter 5"/>
          <p:cNvSpPr>
            <a:spLocks noGrp="1"/>
          </p:cNvSpPr>
          <p:nvPr>
            <p:ph type="sldNum" sz="quarter" idx="12"/>
          </p:nvPr>
        </p:nvSpPr>
        <p:spPr/>
        <p:txBody>
          <a:bodyPr/>
          <a:lstStyle/>
          <a:p>
            <a:fld id="{0B9DA5F6-089D-4E59-9B79-A06F5E2DAF79}" type="slidenum">
              <a:rPr lang="de-DE" smtClean="0"/>
              <a:t>12</a:t>
            </a:fld>
            <a:endParaRPr lang="de-DE"/>
          </a:p>
        </p:txBody>
      </p:sp>
      <p:pic>
        <p:nvPicPr>
          <p:cNvPr id="2" name="Grafik 1" descr="Literatur und &lt;strong&gt;Digitalisierung&lt;/strong&gt;: „Gedrucktes wird ernst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89" y="561248"/>
            <a:ext cx="6619875" cy="2857500"/>
          </a:xfrm>
          <a:prstGeom prst="rect">
            <a:avLst/>
          </a:prstGeom>
        </p:spPr>
      </p:pic>
      <p:pic>
        <p:nvPicPr>
          <p:cNvPr id="3" name="Grafik 2" descr="Busin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087" y="561248"/>
            <a:ext cx="4288931" cy="2857500"/>
          </a:xfrm>
          <a:prstGeom prst="rect">
            <a:avLst/>
          </a:prstGeom>
        </p:spPr>
      </p:pic>
    </p:spTree>
    <p:extLst>
      <p:ext uri="{BB962C8B-B14F-4D97-AF65-F5344CB8AC3E}">
        <p14:creationId xmlns:p14="http://schemas.microsoft.com/office/powerpoint/2010/main" val="24593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Nähe und Ferne</a:t>
            </a:r>
            <a:endParaRPr lang="de-DE" dirty="0"/>
          </a:p>
        </p:txBody>
      </p:sp>
      <p:sp>
        <p:nvSpPr>
          <p:cNvPr id="8" name="Textplatzhalter 7"/>
          <p:cNvSpPr>
            <a:spLocks noGrp="1"/>
          </p:cNvSpPr>
          <p:nvPr>
            <p:ph type="body" idx="1"/>
          </p:nvPr>
        </p:nvSpPr>
        <p:spPr/>
        <p:txBody>
          <a:bodyPr/>
          <a:lstStyle/>
          <a:p>
            <a:r>
              <a:rPr lang="de-DE" dirty="0" err="1" smtClean="0"/>
              <a:t>fachnah</a:t>
            </a:r>
            <a:endParaRPr lang="de-DE" dirty="0"/>
          </a:p>
        </p:txBody>
      </p:sp>
      <p:sp>
        <p:nvSpPr>
          <p:cNvPr id="9" name="Inhaltsplatzhalter 8"/>
          <p:cNvSpPr>
            <a:spLocks noGrp="1"/>
          </p:cNvSpPr>
          <p:nvPr>
            <p:ph sz="half" idx="2"/>
          </p:nvPr>
        </p:nvSpPr>
        <p:spPr/>
        <p:txBody>
          <a:bodyPr/>
          <a:lstStyle/>
          <a:p>
            <a:pPr marL="0" indent="0">
              <a:buNone/>
            </a:pPr>
            <a:r>
              <a:rPr lang="de-DE" dirty="0" smtClean="0"/>
              <a:t>Formale </a:t>
            </a:r>
            <a:r>
              <a:rPr lang="de-DE" dirty="0" err="1" smtClean="0"/>
              <a:t>Konsekutivität</a:t>
            </a:r>
            <a:r>
              <a:rPr lang="de-DE" dirty="0" smtClean="0"/>
              <a:t> (Abschluss)</a:t>
            </a:r>
            <a:br>
              <a:rPr lang="de-DE" dirty="0" smtClean="0"/>
            </a:br>
            <a:endParaRPr lang="de-DE" dirty="0" smtClean="0"/>
          </a:p>
          <a:p>
            <a:pPr marL="0" indent="0">
              <a:buNone/>
            </a:pPr>
            <a:r>
              <a:rPr lang="de-DE" dirty="0" smtClean="0"/>
              <a:t>Kontinuität der Fachinhalte</a:t>
            </a:r>
            <a:br>
              <a:rPr lang="de-DE" dirty="0" smtClean="0"/>
            </a:br>
            <a:endParaRPr lang="de-DE" dirty="0" smtClean="0"/>
          </a:p>
          <a:p>
            <a:pPr marL="0" indent="0">
              <a:buNone/>
            </a:pPr>
            <a:r>
              <a:rPr lang="de-DE" dirty="0" smtClean="0"/>
              <a:t>Kontinuität von fachspezifischen Arbeitsweisen und Methoden</a:t>
            </a:r>
          </a:p>
          <a:p>
            <a:pPr marL="0" indent="0">
              <a:buNone/>
            </a:pPr>
            <a:r>
              <a:rPr lang="de-DE" dirty="0" smtClean="0"/>
              <a:t>Kontinuität der berufssozialen Zugehörigkeit und Selbstbeschreibung als GW</a:t>
            </a:r>
            <a:endParaRPr lang="de-DE" dirty="0"/>
          </a:p>
        </p:txBody>
      </p:sp>
      <p:sp>
        <p:nvSpPr>
          <p:cNvPr id="10" name="Textplatzhalter 9"/>
          <p:cNvSpPr>
            <a:spLocks noGrp="1"/>
          </p:cNvSpPr>
          <p:nvPr>
            <p:ph type="body" sz="quarter" idx="3"/>
          </p:nvPr>
        </p:nvSpPr>
        <p:spPr/>
        <p:txBody>
          <a:bodyPr/>
          <a:lstStyle/>
          <a:p>
            <a:r>
              <a:rPr lang="de-DE" dirty="0" err="1" smtClean="0"/>
              <a:t>fachfern</a:t>
            </a:r>
            <a:endParaRPr lang="de-DE" dirty="0"/>
          </a:p>
        </p:txBody>
      </p:sp>
      <p:sp>
        <p:nvSpPr>
          <p:cNvPr id="11" name="Inhaltsplatzhalter 10"/>
          <p:cNvSpPr>
            <a:spLocks noGrp="1"/>
          </p:cNvSpPr>
          <p:nvPr>
            <p:ph sz="quarter" idx="4"/>
          </p:nvPr>
        </p:nvSpPr>
        <p:spPr/>
        <p:txBody>
          <a:bodyPr/>
          <a:lstStyle/>
          <a:p>
            <a:pPr marL="0" indent="0">
              <a:buNone/>
            </a:pPr>
            <a:r>
              <a:rPr lang="de-DE" dirty="0" smtClean="0"/>
              <a:t>Anpassungsqualifikation, Erfahrung, Zusatzqualifikation</a:t>
            </a:r>
          </a:p>
          <a:p>
            <a:pPr marL="0" indent="0">
              <a:buNone/>
            </a:pPr>
            <a:r>
              <a:rPr lang="de-DE" dirty="0" smtClean="0"/>
              <a:t>Modifikation, Ersatz, Ergänzung, Erweiterung der Fachinhalte</a:t>
            </a:r>
          </a:p>
          <a:p>
            <a:pPr marL="0" indent="0">
              <a:buNone/>
            </a:pPr>
            <a:r>
              <a:rPr lang="de-DE" dirty="0" smtClean="0"/>
              <a:t>Einsatz, Modifikation Ergänzung, Ersatz von Arbeitsweisen und Methoden</a:t>
            </a:r>
          </a:p>
          <a:p>
            <a:pPr marL="0" indent="0">
              <a:buNone/>
            </a:pPr>
            <a:r>
              <a:rPr lang="de-DE" dirty="0" smtClean="0"/>
              <a:t>Neue berufssoziale Zugehörigkeit</a:t>
            </a:r>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13</a:t>
            </a:fld>
            <a:endParaRPr lang="de-DE" dirty="0"/>
          </a:p>
        </p:txBody>
      </p:sp>
      <p:cxnSp>
        <p:nvCxnSpPr>
          <p:cNvPr id="13" name="Gerade Verbindung mit Pfeil 12"/>
          <p:cNvCxnSpPr/>
          <p:nvPr/>
        </p:nvCxnSpPr>
        <p:spPr>
          <a:xfrm>
            <a:off x="5187297" y="2640650"/>
            <a:ext cx="743484" cy="85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5187297" y="3399801"/>
            <a:ext cx="743484" cy="85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5187297" y="4293883"/>
            <a:ext cx="743484" cy="85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5187297" y="4920953"/>
            <a:ext cx="743484" cy="854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6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Strategien und Praktiken</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287920523"/>
              </p:ext>
            </p:extLst>
          </p:nvPr>
        </p:nvGraphicFramePr>
        <p:xfrm>
          <a:off x="1104900" y="1600200"/>
          <a:ext cx="10394110" cy="3205480"/>
        </p:xfrm>
        <a:graphic>
          <a:graphicData uri="http://schemas.openxmlformats.org/drawingml/2006/table">
            <a:tbl>
              <a:tblPr firstRow="1" bandRow="1">
                <a:tableStyleId>{5C22544A-7EE6-4342-B048-85BDC9FD1C3A}</a:tableStyleId>
              </a:tblPr>
              <a:tblGrid>
                <a:gridCol w="2078822">
                  <a:extLst>
                    <a:ext uri="{9D8B030D-6E8A-4147-A177-3AD203B41FA5}">
                      <a16:colId xmlns:a16="http://schemas.microsoft.com/office/drawing/2014/main" val="4145755093"/>
                    </a:ext>
                  </a:extLst>
                </a:gridCol>
                <a:gridCol w="2078822">
                  <a:extLst>
                    <a:ext uri="{9D8B030D-6E8A-4147-A177-3AD203B41FA5}">
                      <a16:colId xmlns:a16="http://schemas.microsoft.com/office/drawing/2014/main" val="4121118293"/>
                    </a:ext>
                  </a:extLst>
                </a:gridCol>
                <a:gridCol w="2078822">
                  <a:extLst>
                    <a:ext uri="{9D8B030D-6E8A-4147-A177-3AD203B41FA5}">
                      <a16:colId xmlns:a16="http://schemas.microsoft.com/office/drawing/2014/main" val="347571171"/>
                    </a:ext>
                  </a:extLst>
                </a:gridCol>
                <a:gridCol w="1923404">
                  <a:extLst>
                    <a:ext uri="{9D8B030D-6E8A-4147-A177-3AD203B41FA5}">
                      <a16:colId xmlns:a16="http://schemas.microsoft.com/office/drawing/2014/main" val="1369884861"/>
                    </a:ext>
                  </a:extLst>
                </a:gridCol>
                <a:gridCol w="2234240">
                  <a:extLst>
                    <a:ext uri="{9D8B030D-6E8A-4147-A177-3AD203B41FA5}">
                      <a16:colId xmlns:a16="http://schemas.microsoft.com/office/drawing/2014/main" val="1855467489"/>
                    </a:ext>
                  </a:extLst>
                </a:gridCol>
              </a:tblGrid>
              <a:tr h="370840">
                <a:tc>
                  <a:txBody>
                    <a:bodyPr/>
                    <a:lstStyle/>
                    <a:p>
                      <a:r>
                        <a:rPr lang="de-DE" dirty="0" smtClean="0"/>
                        <a:t>Kooperation</a:t>
                      </a:r>
                      <a:endParaRPr lang="de-DE" dirty="0"/>
                    </a:p>
                  </a:txBody>
                  <a:tcPr>
                    <a:solidFill>
                      <a:schemeClr val="accent3">
                        <a:lumMod val="60000"/>
                        <a:lumOff val="40000"/>
                      </a:schemeClr>
                    </a:solidFill>
                  </a:tcPr>
                </a:tc>
                <a:tc>
                  <a:txBody>
                    <a:bodyPr/>
                    <a:lstStyle/>
                    <a:p>
                      <a:endParaRPr lang="de-DE" dirty="0"/>
                    </a:p>
                  </a:txBody>
                  <a:tcPr>
                    <a:solidFill>
                      <a:schemeClr val="accent3">
                        <a:lumMod val="60000"/>
                        <a:lumOff val="40000"/>
                      </a:schemeClr>
                    </a:solidFill>
                  </a:tcPr>
                </a:tc>
                <a:tc>
                  <a:txBody>
                    <a:bodyPr/>
                    <a:lstStyle/>
                    <a:p>
                      <a:r>
                        <a:rPr lang="de-DE" dirty="0" smtClean="0"/>
                        <a:t>Assimilation</a:t>
                      </a:r>
                      <a:endParaRPr lang="de-DE" dirty="0"/>
                    </a:p>
                  </a:txBody>
                  <a:tcPr>
                    <a:solidFill>
                      <a:schemeClr val="accent3">
                        <a:lumMod val="60000"/>
                        <a:lumOff val="40000"/>
                      </a:schemeClr>
                    </a:solidFill>
                  </a:tcPr>
                </a:tc>
                <a:tc>
                  <a:txBody>
                    <a:bodyPr/>
                    <a:lstStyle/>
                    <a:p>
                      <a:r>
                        <a:rPr lang="de-DE" dirty="0" smtClean="0"/>
                        <a:t>Differenzierung</a:t>
                      </a:r>
                      <a:endParaRPr lang="de-DE" dirty="0"/>
                    </a:p>
                  </a:txBody>
                  <a:tcPr>
                    <a:solidFill>
                      <a:schemeClr val="accent3">
                        <a:lumMod val="60000"/>
                        <a:lumOff val="40000"/>
                      </a:schemeClr>
                    </a:solidFill>
                  </a:tcPr>
                </a:tc>
                <a:tc>
                  <a:txBody>
                    <a:bodyPr/>
                    <a:lstStyle/>
                    <a:p>
                      <a:r>
                        <a:rPr lang="de-DE" dirty="0" smtClean="0"/>
                        <a:t>Integration</a:t>
                      </a:r>
                      <a:endParaRPr lang="de-DE" dirty="0"/>
                    </a:p>
                  </a:txBody>
                  <a:tcPr>
                    <a:solidFill>
                      <a:schemeClr val="accent3">
                        <a:lumMod val="60000"/>
                        <a:lumOff val="40000"/>
                      </a:schemeClr>
                    </a:solidFill>
                  </a:tcPr>
                </a:tc>
                <a:extLst>
                  <a:ext uri="{0D108BD9-81ED-4DB2-BD59-A6C34878D82A}">
                    <a16:rowId xmlns:a16="http://schemas.microsoft.com/office/drawing/2014/main" val="1780213822"/>
                  </a:ext>
                </a:extLst>
              </a:tr>
              <a:tr h="370840">
                <a:tc>
                  <a:txBody>
                    <a:bodyPr/>
                    <a:lstStyle/>
                    <a:p>
                      <a:r>
                        <a:rPr lang="de-DE" sz="1400" dirty="0" smtClean="0">
                          <a:solidFill>
                            <a:schemeClr val="bg1"/>
                          </a:solidFill>
                        </a:rPr>
                        <a:t>Interdisziplinäres</a:t>
                      </a:r>
                      <a:r>
                        <a:rPr lang="de-DE" sz="1400" baseline="0" dirty="0" smtClean="0">
                          <a:solidFill>
                            <a:schemeClr val="bg1"/>
                          </a:solidFill>
                        </a:rPr>
                        <a:t> Arbeiten </a:t>
                      </a:r>
                    </a:p>
                    <a:p>
                      <a:r>
                        <a:rPr lang="de-DE" sz="1400" baseline="0" dirty="0" smtClean="0">
                          <a:solidFill>
                            <a:schemeClr val="bg1"/>
                          </a:solidFill>
                        </a:rPr>
                        <a:t>Schnittstelle für gemeinsame Aufgaben</a:t>
                      </a:r>
                      <a:endParaRPr lang="de-DE" sz="1400" dirty="0">
                        <a:solidFill>
                          <a:schemeClr val="bg1"/>
                        </a:solidFill>
                      </a:endParaRPr>
                    </a:p>
                  </a:txBody>
                  <a:tcPr>
                    <a:solidFill>
                      <a:srgbClr val="009999"/>
                    </a:solidFill>
                  </a:tcPr>
                </a:tc>
                <a:tc>
                  <a:txBody>
                    <a:bodyPr/>
                    <a:lstStyle/>
                    <a:p>
                      <a:r>
                        <a:rPr lang="de-DE" sz="1400" dirty="0" smtClean="0">
                          <a:solidFill>
                            <a:schemeClr val="bg1"/>
                          </a:solidFill>
                        </a:rPr>
                        <a:t>Was geschieht?</a:t>
                      </a:r>
                      <a:endParaRPr lang="de-DE" sz="1400" dirty="0">
                        <a:solidFill>
                          <a:schemeClr val="bg1"/>
                        </a:solidFill>
                      </a:endParaRPr>
                    </a:p>
                  </a:txBody>
                  <a:tcPr>
                    <a:solidFill>
                      <a:srgbClr val="009999"/>
                    </a:solidFill>
                  </a:tcPr>
                </a:tc>
                <a:tc>
                  <a:txBody>
                    <a:bodyPr/>
                    <a:lstStyle/>
                    <a:p>
                      <a:r>
                        <a:rPr lang="de-DE" sz="1400" dirty="0" smtClean="0">
                          <a:solidFill>
                            <a:schemeClr val="bg1"/>
                          </a:solidFill>
                        </a:rPr>
                        <a:t>GW passen sich an: Zusatzqualifikationen, Habitus</a:t>
                      </a:r>
                      <a:r>
                        <a:rPr lang="de-DE" sz="1400" baseline="0" dirty="0" smtClean="0">
                          <a:solidFill>
                            <a:schemeClr val="bg1"/>
                          </a:solidFill>
                        </a:rPr>
                        <a:t> </a:t>
                      </a:r>
                      <a:endParaRPr lang="de-DE" sz="1400" dirty="0">
                        <a:solidFill>
                          <a:schemeClr val="bg1"/>
                        </a:solidFill>
                      </a:endParaRPr>
                    </a:p>
                  </a:txBody>
                  <a:tcPr>
                    <a:solidFill>
                      <a:srgbClr val="009999"/>
                    </a:solidFill>
                  </a:tcPr>
                </a:tc>
                <a:tc>
                  <a:txBody>
                    <a:bodyPr/>
                    <a:lstStyle/>
                    <a:p>
                      <a:r>
                        <a:rPr lang="de-DE" sz="1400" dirty="0" smtClean="0">
                          <a:solidFill>
                            <a:schemeClr val="bg1"/>
                          </a:solidFill>
                        </a:rPr>
                        <a:t>GW werden gezielt als „andere“ für einen fremden Kontext rekrutiert</a:t>
                      </a:r>
                      <a:endParaRPr lang="de-DE" sz="1400" dirty="0">
                        <a:solidFill>
                          <a:schemeClr val="bg1"/>
                        </a:solidFill>
                      </a:endParaRPr>
                    </a:p>
                  </a:txBody>
                  <a:tcPr>
                    <a:solidFill>
                      <a:srgbClr val="009999"/>
                    </a:solidFill>
                  </a:tcPr>
                </a:tc>
                <a:tc>
                  <a:txBody>
                    <a:bodyPr/>
                    <a:lstStyle/>
                    <a:p>
                      <a:r>
                        <a:rPr lang="de-DE" sz="1400" dirty="0" smtClean="0">
                          <a:solidFill>
                            <a:schemeClr val="bg1"/>
                          </a:solidFill>
                        </a:rPr>
                        <a:t>GW werden rekrutiert,</a:t>
                      </a:r>
                      <a:r>
                        <a:rPr lang="de-DE" sz="1400" baseline="0" dirty="0" smtClean="0">
                          <a:solidFill>
                            <a:schemeClr val="bg1"/>
                          </a:solidFill>
                        </a:rPr>
                        <a:t> weil ihre Kompetenz als GW zentral ist</a:t>
                      </a:r>
                      <a:endParaRPr lang="de-DE" sz="1400" dirty="0">
                        <a:solidFill>
                          <a:schemeClr val="bg1"/>
                        </a:solidFill>
                      </a:endParaRPr>
                    </a:p>
                  </a:txBody>
                  <a:tcPr>
                    <a:solidFill>
                      <a:srgbClr val="009999"/>
                    </a:solidFill>
                  </a:tcPr>
                </a:tc>
                <a:extLst>
                  <a:ext uri="{0D108BD9-81ED-4DB2-BD59-A6C34878D82A}">
                    <a16:rowId xmlns:a16="http://schemas.microsoft.com/office/drawing/2014/main" val="2544854524"/>
                  </a:ext>
                </a:extLst>
              </a:tr>
              <a:tr h="370840">
                <a:tc>
                  <a:txBody>
                    <a:bodyPr/>
                    <a:lstStyle/>
                    <a:p>
                      <a:r>
                        <a:rPr lang="de-DE" sz="1400" dirty="0" smtClean="0">
                          <a:solidFill>
                            <a:schemeClr val="bg1"/>
                          </a:solidFill>
                        </a:rPr>
                        <a:t>(zentr.) Hochschulverwaltung</a:t>
                      </a:r>
                    </a:p>
                    <a:p>
                      <a:r>
                        <a:rPr lang="de-DE" sz="1400" dirty="0" smtClean="0">
                          <a:solidFill>
                            <a:schemeClr val="bg1"/>
                          </a:solidFill>
                        </a:rPr>
                        <a:t>Wissenschaftspolitik</a:t>
                      </a:r>
                    </a:p>
                    <a:p>
                      <a:r>
                        <a:rPr lang="de-DE" sz="1400" dirty="0" smtClean="0">
                          <a:solidFill>
                            <a:schemeClr val="bg1"/>
                          </a:solidFill>
                        </a:rPr>
                        <a:t>Interdisziplinäre Forschungsprojekte</a:t>
                      </a:r>
                      <a:endParaRPr lang="de-DE" sz="1400" dirty="0">
                        <a:solidFill>
                          <a:schemeClr val="bg1"/>
                        </a:solidFill>
                      </a:endParaRPr>
                    </a:p>
                  </a:txBody>
                  <a:tcPr>
                    <a:solidFill>
                      <a:srgbClr val="00CC66"/>
                    </a:solidFill>
                  </a:tcPr>
                </a:tc>
                <a:tc>
                  <a:txBody>
                    <a:bodyPr/>
                    <a:lstStyle/>
                    <a:p>
                      <a:r>
                        <a:rPr lang="de-DE" sz="1400" dirty="0" smtClean="0">
                          <a:solidFill>
                            <a:schemeClr val="bg1"/>
                          </a:solidFill>
                        </a:rPr>
                        <a:t>Arbeitsbereiche</a:t>
                      </a:r>
                      <a:endParaRPr lang="de-DE" sz="1400" dirty="0">
                        <a:solidFill>
                          <a:schemeClr val="bg1"/>
                        </a:solidFill>
                      </a:endParaRPr>
                    </a:p>
                  </a:txBody>
                  <a:tcPr>
                    <a:solidFill>
                      <a:srgbClr val="00CC66"/>
                    </a:solidFill>
                  </a:tcPr>
                </a:tc>
                <a:tc>
                  <a:txBody>
                    <a:bodyPr/>
                    <a:lstStyle/>
                    <a:p>
                      <a:r>
                        <a:rPr lang="de-DE" sz="1400" dirty="0" smtClean="0">
                          <a:solidFill>
                            <a:schemeClr val="bg1"/>
                          </a:solidFill>
                        </a:rPr>
                        <a:t>Traineeprogramme,</a:t>
                      </a:r>
                      <a:r>
                        <a:rPr lang="de-DE" sz="1400" baseline="0" dirty="0" smtClean="0">
                          <a:solidFill>
                            <a:schemeClr val="bg1"/>
                          </a:solidFill>
                        </a:rPr>
                        <a:t> </a:t>
                      </a:r>
                      <a:r>
                        <a:rPr lang="de-DE" sz="1400" dirty="0" smtClean="0">
                          <a:solidFill>
                            <a:schemeClr val="bg1"/>
                          </a:solidFill>
                        </a:rPr>
                        <a:t>Technisches Lektorat </a:t>
                      </a:r>
                    </a:p>
                    <a:p>
                      <a:r>
                        <a:rPr lang="de-DE" sz="1400" dirty="0" smtClean="0">
                          <a:solidFill>
                            <a:schemeClr val="bg1"/>
                          </a:solidFill>
                        </a:rPr>
                        <a:t>UX-Design</a:t>
                      </a:r>
                      <a:endParaRPr lang="de-DE" sz="1400" dirty="0">
                        <a:solidFill>
                          <a:schemeClr val="bg1"/>
                        </a:solidFill>
                      </a:endParaRPr>
                    </a:p>
                  </a:txBody>
                  <a:tcPr>
                    <a:solidFill>
                      <a:srgbClr val="00CC66"/>
                    </a:solidFill>
                  </a:tcPr>
                </a:tc>
                <a:tc>
                  <a:txBody>
                    <a:bodyPr/>
                    <a:lstStyle/>
                    <a:p>
                      <a:r>
                        <a:rPr lang="de-DE" sz="1400" dirty="0" smtClean="0">
                          <a:solidFill>
                            <a:schemeClr val="bg1"/>
                          </a:solidFill>
                        </a:rPr>
                        <a:t>Beratung, Kritik </a:t>
                      </a:r>
                      <a:endParaRPr lang="de-DE" sz="1400" dirty="0">
                        <a:solidFill>
                          <a:schemeClr val="bg1"/>
                        </a:solidFill>
                      </a:endParaRPr>
                    </a:p>
                  </a:txBody>
                  <a:tcPr>
                    <a:solidFill>
                      <a:srgbClr val="00CC66"/>
                    </a:solidFill>
                  </a:tcPr>
                </a:tc>
                <a:tc>
                  <a:txBody>
                    <a:bodyPr/>
                    <a:lstStyle/>
                    <a:p>
                      <a:r>
                        <a:rPr lang="de-DE" sz="1400" dirty="0" smtClean="0">
                          <a:solidFill>
                            <a:schemeClr val="bg1"/>
                          </a:solidFill>
                        </a:rPr>
                        <a:t>Linguistische Beratung, Gleichstellung/Diversität,</a:t>
                      </a:r>
                      <a:r>
                        <a:rPr lang="de-DE" sz="1400" baseline="0" dirty="0" smtClean="0">
                          <a:solidFill>
                            <a:schemeClr val="bg1"/>
                          </a:solidFill>
                        </a:rPr>
                        <a:t> div. fachliche Expertisen </a:t>
                      </a:r>
                      <a:endParaRPr lang="de-DE" sz="1400" dirty="0">
                        <a:solidFill>
                          <a:schemeClr val="bg1"/>
                        </a:solidFill>
                      </a:endParaRPr>
                    </a:p>
                  </a:txBody>
                  <a:tcPr>
                    <a:solidFill>
                      <a:srgbClr val="00CC66"/>
                    </a:solidFill>
                  </a:tcPr>
                </a:tc>
                <a:extLst>
                  <a:ext uri="{0D108BD9-81ED-4DB2-BD59-A6C34878D82A}">
                    <a16:rowId xmlns:a16="http://schemas.microsoft.com/office/drawing/2014/main" val="1396993719"/>
                  </a:ext>
                </a:extLst>
              </a:tr>
              <a:tr h="370840">
                <a:tc>
                  <a:txBody>
                    <a:bodyPr/>
                    <a:lstStyle/>
                    <a:p>
                      <a:r>
                        <a:rPr lang="de-DE" sz="1400" dirty="0" smtClean="0">
                          <a:solidFill>
                            <a:schemeClr val="bg1"/>
                          </a:solidFill>
                        </a:rPr>
                        <a:t>Fachgruppen-angehörige*r</a:t>
                      </a:r>
                      <a:endParaRPr lang="de-DE" sz="1400" dirty="0">
                        <a:solidFill>
                          <a:schemeClr val="bg1"/>
                        </a:solidFill>
                      </a:endParaRPr>
                    </a:p>
                  </a:txBody>
                  <a:tcPr>
                    <a:solidFill>
                      <a:srgbClr val="99CC00"/>
                    </a:solidFill>
                  </a:tcPr>
                </a:tc>
                <a:tc>
                  <a:txBody>
                    <a:bodyPr/>
                    <a:lstStyle/>
                    <a:p>
                      <a:r>
                        <a:rPr lang="de-DE" sz="1400" dirty="0" smtClean="0">
                          <a:solidFill>
                            <a:schemeClr val="bg1"/>
                          </a:solidFill>
                        </a:rPr>
                        <a:t>Ihre Rolle als GW</a:t>
                      </a:r>
                      <a:endParaRPr lang="de-DE" sz="1400" dirty="0">
                        <a:solidFill>
                          <a:schemeClr val="bg1"/>
                        </a:solidFill>
                      </a:endParaRPr>
                    </a:p>
                  </a:txBody>
                  <a:tcPr>
                    <a:solidFill>
                      <a:srgbClr val="99CC00"/>
                    </a:solidFill>
                  </a:tcPr>
                </a:tc>
                <a:tc>
                  <a:txBody>
                    <a:bodyPr/>
                    <a:lstStyle/>
                    <a:p>
                      <a:r>
                        <a:rPr lang="de-DE" sz="1400" dirty="0" smtClean="0">
                          <a:solidFill>
                            <a:schemeClr val="bg1"/>
                          </a:solidFill>
                        </a:rPr>
                        <a:t>Hochschulabsolvent*in</a:t>
                      </a:r>
                      <a:br>
                        <a:rPr lang="de-DE" sz="1400" dirty="0" smtClean="0">
                          <a:solidFill>
                            <a:schemeClr val="bg1"/>
                          </a:solidFill>
                        </a:rPr>
                      </a:br>
                      <a:r>
                        <a:rPr lang="de-DE" sz="1400" dirty="0" smtClean="0">
                          <a:solidFill>
                            <a:schemeClr val="bg1"/>
                          </a:solidFill>
                        </a:rPr>
                        <a:t>neue</a:t>
                      </a:r>
                      <a:r>
                        <a:rPr lang="de-DE" sz="1400" baseline="0" dirty="0" smtClean="0">
                          <a:solidFill>
                            <a:schemeClr val="bg1"/>
                          </a:solidFill>
                        </a:rPr>
                        <a:t> professionelle Identität</a:t>
                      </a:r>
                      <a:endParaRPr lang="de-DE" sz="1400" dirty="0">
                        <a:solidFill>
                          <a:schemeClr val="bg1"/>
                        </a:solidFill>
                      </a:endParaRPr>
                    </a:p>
                  </a:txBody>
                  <a:tcPr>
                    <a:solidFill>
                      <a:srgbClr val="99CC00"/>
                    </a:solidFill>
                  </a:tcPr>
                </a:tc>
                <a:tc>
                  <a:txBody>
                    <a:bodyPr/>
                    <a:lstStyle/>
                    <a:p>
                      <a:r>
                        <a:rPr lang="de-DE" sz="1400" dirty="0" smtClean="0">
                          <a:solidFill>
                            <a:schemeClr val="bg1"/>
                          </a:solidFill>
                        </a:rPr>
                        <a:t>GW als Ergänzung, Bereicherung, Methode</a:t>
                      </a:r>
                      <a:endParaRPr lang="de-DE" sz="1400" dirty="0">
                        <a:solidFill>
                          <a:schemeClr val="bg1"/>
                        </a:solidFill>
                      </a:endParaRPr>
                    </a:p>
                  </a:txBody>
                  <a:tcPr>
                    <a:solidFill>
                      <a:srgbClr val="99CC00"/>
                    </a:solidFill>
                  </a:tcPr>
                </a:tc>
                <a:tc>
                  <a:txBody>
                    <a:bodyPr/>
                    <a:lstStyle/>
                    <a:p>
                      <a:r>
                        <a:rPr lang="de-DE" sz="1400" dirty="0" smtClean="0">
                          <a:solidFill>
                            <a:schemeClr val="bg1"/>
                          </a:solidFill>
                        </a:rPr>
                        <a:t>Fachliche Expertise</a:t>
                      </a:r>
                      <a:endParaRPr lang="de-DE" sz="1400" dirty="0">
                        <a:solidFill>
                          <a:schemeClr val="bg1"/>
                        </a:solidFill>
                      </a:endParaRPr>
                    </a:p>
                  </a:txBody>
                  <a:tcPr>
                    <a:solidFill>
                      <a:srgbClr val="99CC00"/>
                    </a:solidFill>
                  </a:tcPr>
                </a:tc>
                <a:extLst>
                  <a:ext uri="{0D108BD9-81ED-4DB2-BD59-A6C34878D82A}">
                    <a16:rowId xmlns:a16="http://schemas.microsoft.com/office/drawing/2014/main" val="435451180"/>
                  </a:ext>
                </a:extLst>
              </a:tr>
            </a:tbl>
          </a:graphicData>
        </a:graphic>
      </p:graphicFrame>
      <p:sp>
        <p:nvSpPr>
          <p:cNvPr id="4" name="Foliennummernplatzhalter 3"/>
          <p:cNvSpPr>
            <a:spLocks noGrp="1"/>
          </p:cNvSpPr>
          <p:nvPr>
            <p:ph type="sldNum" sz="quarter" idx="12"/>
          </p:nvPr>
        </p:nvSpPr>
        <p:spPr/>
        <p:txBody>
          <a:bodyPr/>
          <a:lstStyle/>
          <a:p>
            <a:fld id="{0FF54DE5-C571-48E8-A5BC-B369434E2F44}" type="slidenum">
              <a:rPr lang="de-DE" smtClean="0"/>
              <a:t>14</a:t>
            </a:fld>
            <a:endParaRPr lang="de-DE" dirty="0"/>
          </a:p>
        </p:txBody>
      </p:sp>
    </p:spTree>
    <p:extLst>
      <p:ext uri="{BB962C8B-B14F-4D97-AF65-F5344CB8AC3E}">
        <p14:creationId xmlns:p14="http://schemas.microsoft.com/office/powerpoint/2010/main" val="272707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ist anders in fachfremden Bereichen?</a:t>
            </a:r>
            <a:endParaRPr lang="de-DE" dirty="0"/>
          </a:p>
        </p:txBody>
      </p:sp>
      <p:sp>
        <p:nvSpPr>
          <p:cNvPr id="3" name="Inhaltsplatzhalter 2"/>
          <p:cNvSpPr>
            <a:spLocks noGrp="1"/>
          </p:cNvSpPr>
          <p:nvPr>
            <p:ph idx="1"/>
          </p:nvPr>
        </p:nvSpPr>
        <p:spPr/>
        <p:txBody>
          <a:bodyPr>
            <a:normAutofit lnSpcReduction="10000"/>
          </a:bodyPr>
          <a:lstStyle/>
          <a:p>
            <a:pPr marL="457200" indent="-457200">
              <a:buFont typeface="+mj-lt"/>
              <a:buAutoNum type="arabicPeriod"/>
            </a:pPr>
            <a:r>
              <a:rPr lang="de-DE" dirty="0" smtClean="0"/>
              <a:t>Das Gegenüber weiß vermutlich wenig über unsere Fächer – Bezeichnungen, Inhalte, Kompetenzen, übliche Einsatzbereiche …</a:t>
            </a:r>
            <a:br>
              <a:rPr lang="de-DE" dirty="0" smtClean="0"/>
            </a:br>
            <a:r>
              <a:rPr lang="de-DE" dirty="0" smtClean="0">
                <a:solidFill>
                  <a:srgbClr val="009999"/>
                </a:solidFill>
                <a:sym typeface="Wingdings" panose="05000000000000000000" pitchFamily="2" charset="2"/>
              </a:rPr>
              <a:t> Wir sollten über uns und unsere Fächer erzählen können.</a:t>
            </a:r>
          </a:p>
          <a:p>
            <a:pPr marL="457200" indent="-457200">
              <a:buFont typeface="+mj-lt"/>
              <a:buAutoNum type="arabicPeriod"/>
            </a:pPr>
            <a:r>
              <a:rPr lang="de-DE" dirty="0" smtClean="0">
                <a:sym typeface="Wingdings" panose="05000000000000000000" pitchFamily="2" charset="2"/>
              </a:rPr>
              <a:t>Bei Kaltgesprächen weiß das Gegenüber vermutlich nicht, worin der Wert unserer Arbeit besteht.</a:t>
            </a:r>
            <a:br>
              <a:rPr lang="de-DE" dirty="0" smtClean="0">
                <a:sym typeface="Wingdings" panose="05000000000000000000" pitchFamily="2" charset="2"/>
              </a:rPr>
            </a:br>
            <a:r>
              <a:rPr lang="de-DE" dirty="0" smtClean="0">
                <a:solidFill>
                  <a:srgbClr val="009999"/>
                </a:solidFill>
                <a:sym typeface="Wingdings" panose="05000000000000000000" pitchFamily="2" charset="2"/>
              </a:rPr>
              <a:t> Wir </a:t>
            </a:r>
            <a:r>
              <a:rPr lang="de-DE" dirty="0">
                <a:solidFill>
                  <a:srgbClr val="009999"/>
                </a:solidFill>
                <a:sym typeface="Wingdings" panose="05000000000000000000" pitchFamily="2" charset="2"/>
              </a:rPr>
              <a:t>sollten</a:t>
            </a:r>
            <a:r>
              <a:rPr lang="de-DE" dirty="0" smtClean="0">
                <a:solidFill>
                  <a:srgbClr val="009999"/>
                </a:solidFill>
                <a:sym typeface="Wingdings" panose="05000000000000000000" pitchFamily="2" charset="2"/>
              </a:rPr>
              <a:t> den Wert unserer Arbeit erkennbar machen und an Beispielen zeigen, was das Gegenüber mit uns gewinnen kann.</a:t>
            </a:r>
          </a:p>
          <a:p>
            <a:pPr marL="457200" indent="-457200">
              <a:buFont typeface="+mj-lt"/>
              <a:buAutoNum type="arabicPeriod"/>
            </a:pPr>
            <a:r>
              <a:rPr lang="de-DE" dirty="0">
                <a:sym typeface="Wingdings" panose="05000000000000000000" pitchFamily="2" charset="2"/>
              </a:rPr>
              <a:t>Für die Bereiche Assimilation und Differenzierung sind die Zugangswege nicht fachspezifisch, sondern fachübergreifend. </a:t>
            </a:r>
            <a:br>
              <a:rPr lang="de-DE" dirty="0">
                <a:sym typeface="Wingdings" panose="05000000000000000000" pitchFamily="2" charset="2"/>
              </a:rPr>
            </a:br>
            <a:r>
              <a:rPr lang="de-DE" dirty="0">
                <a:solidFill>
                  <a:srgbClr val="009999"/>
                </a:solidFill>
                <a:sym typeface="Wingdings" panose="05000000000000000000" pitchFamily="2" charset="2"/>
              </a:rPr>
              <a:t> Wir sollten uns </a:t>
            </a:r>
            <a:r>
              <a:rPr lang="de-DE" dirty="0" err="1" smtClean="0">
                <a:solidFill>
                  <a:srgbClr val="009999"/>
                </a:solidFill>
                <a:sym typeface="Wingdings" panose="05000000000000000000" pitchFamily="2" charset="2"/>
              </a:rPr>
              <a:t>generalistischer</a:t>
            </a:r>
            <a:r>
              <a:rPr lang="de-DE" dirty="0" smtClean="0">
                <a:solidFill>
                  <a:srgbClr val="009999"/>
                </a:solidFill>
                <a:sym typeface="Wingdings" panose="05000000000000000000" pitchFamily="2" charset="2"/>
              </a:rPr>
              <a:t>, universalistischer denken und entsprechende Kompetenzen professionalisieren, z.B. Projektmanagement. </a:t>
            </a:r>
          </a:p>
          <a:p>
            <a:pPr marL="457200" indent="-457200">
              <a:buFont typeface="+mj-lt"/>
              <a:buAutoNum type="arabicPeriod"/>
            </a:pPr>
            <a:r>
              <a:rPr lang="de-DE" dirty="0" smtClean="0">
                <a:sym typeface="Wingdings" panose="05000000000000000000" pitchFamily="2" charset="2"/>
              </a:rPr>
              <a:t>Wir wissen wenig über die Arbeit, Prozesse, Wertschöpfung unserer Gegenüber.</a:t>
            </a:r>
            <a:br>
              <a:rPr lang="de-DE" dirty="0" smtClean="0">
                <a:sym typeface="Wingdings" panose="05000000000000000000" pitchFamily="2" charset="2"/>
              </a:rPr>
            </a:br>
            <a:r>
              <a:rPr lang="de-DE" dirty="0" smtClean="0">
                <a:solidFill>
                  <a:srgbClr val="009999"/>
                </a:solidFill>
                <a:sym typeface="Wingdings" panose="05000000000000000000" pitchFamily="2" charset="2"/>
              </a:rPr>
              <a:t> Wir sollten uns informieren bzw. nachfragen, um zu verstehen, wo der gemeinsame Schnittpunkt ist.</a:t>
            </a:r>
          </a:p>
          <a:p>
            <a:pPr marL="0" indent="0">
              <a:buNone/>
            </a:pPr>
            <a:endParaRPr lang="de-DE" dirty="0" smtClean="0">
              <a:sym typeface="Wingdings" panose="05000000000000000000" pitchFamily="2" charset="2"/>
            </a:endParaRPr>
          </a:p>
          <a:p>
            <a:endParaRPr lang="de-DE" dirty="0" smtClean="0">
              <a:sym typeface="Wingdings" panose="05000000000000000000" pitchFamily="2" charset="2"/>
            </a:endParaRPr>
          </a:p>
          <a:p>
            <a:pPr marL="0" indent="0">
              <a:buNone/>
            </a:pPr>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15</a:t>
            </a:fld>
            <a:endParaRPr lang="de-DE" dirty="0"/>
          </a:p>
        </p:txBody>
      </p:sp>
    </p:spTree>
    <p:extLst>
      <p:ext uri="{BB962C8B-B14F-4D97-AF65-F5344CB8AC3E}">
        <p14:creationId xmlns:p14="http://schemas.microsoft.com/office/powerpoint/2010/main" val="24812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Einzelarbeit, dann </a:t>
            </a:r>
            <a:r>
              <a:rPr lang="de-DE" dirty="0" smtClean="0"/>
              <a:t>Gespräch</a:t>
            </a:r>
            <a:endParaRPr lang="de-DE" dirty="0"/>
          </a:p>
        </p:txBody>
      </p:sp>
      <p:sp>
        <p:nvSpPr>
          <p:cNvPr id="3" name="Inhaltsplatzhalter 2"/>
          <p:cNvSpPr>
            <a:spLocks noGrp="1"/>
          </p:cNvSpPr>
          <p:nvPr>
            <p:ph idx="1"/>
          </p:nvPr>
        </p:nvSpPr>
        <p:spPr/>
        <p:txBody>
          <a:bodyPr/>
          <a:lstStyle/>
          <a:p>
            <a:r>
              <a:rPr lang="de-DE" dirty="0" smtClean="0"/>
              <a:t>Bitte überlegen Sie für die Punkte 1-3, welche Antworten Sie z.B. auf einer </a:t>
            </a:r>
            <a:r>
              <a:rPr lang="de-DE" dirty="0" err="1" smtClean="0"/>
              <a:t>Jobmesse</a:t>
            </a:r>
            <a:r>
              <a:rPr lang="de-DE" dirty="0" smtClean="0"/>
              <a:t> einem Gegenüber geben würden. Variieren Sie ruhig, es muss nicht die eine Antwort geben.</a:t>
            </a:r>
          </a:p>
          <a:p>
            <a:r>
              <a:rPr lang="de-DE" dirty="0" smtClean="0"/>
              <a:t>Dann tauschen Sie sich in Kleingruppen aus. Stellen Sie Ihre Ideen vor, hören Sie zu, geben Sie Feedback.</a:t>
            </a:r>
          </a:p>
          <a:p>
            <a:r>
              <a:rPr lang="de-DE" dirty="0" smtClean="0"/>
              <a:t>Sammeln Sie abschließend, welche Fragen und/oder Erkenntnisse Sie im Plenum teilen möchten. </a:t>
            </a:r>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16</a:t>
            </a:fld>
            <a:endParaRPr lang="de-DE" dirty="0"/>
          </a:p>
        </p:txBody>
      </p:sp>
    </p:spTree>
    <p:extLst>
      <p:ext uri="{BB962C8B-B14F-4D97-AF65-F5344CB8AC3E}">
        <p14:creationId xmlns:p14="http://schemas.microsoft.com/office/powerpoint/2010/main" val="1115521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Den Wert präzisieren</a:t>
            </a:r>
            <a:endParaRPr lang="de-DE"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9845" y="1651959"/>
            <a:ext cx="4186391" cy="2885535"/>
          </a:xfrm>
        </p:spPr>
      </p:pic>
      <p:sp>
        <p:nvSpPr>
          <p:cNvPr id="4" name="Foliennummernplatzhalter 3"/>
          <p:cNvSpPr>
            <a:spLocks noGrp="1"/>
          </p:cNvSpPr>
          <p:nvPr>
            <p:ph type="sldNum" sz="quarter" idx="12"/>
          </p:nvPr>
        </p:nvSpPr>
        <p:spPr/>
        <p:txBody>
          <a:bodyPr/>
          <a:lstStyle/>
          <a:p>
            <a:fld id="{0FF54DE5-C571-48E8-A5BC-B369434E2F44}" type="slidenum">
              <a:rPr lang="de-DE" smtClean="0"/>
              <a:t>17</a:t>
            </a:fld>
            <a:endParaRPr lang="de-DE" dirty="0"/>
          </a:p>
        </p:txBody>
      </p:sp>
      <p:sp>
        <p:nvSpPr>
          <p:cNvPr id="6" name="Textfeld 5"/>
          <p:cNvSpPr txBox="1"/>
          <p:nvPr/>
        </p:nvSpPr>
        <p:spPr>
          <a:xfrm>
            <a:off x="650529" y="4537494"/>
            <a:ext cx="4163011" cy="646331"/>
          </a:xfrm>
          <a:prstGeom prst="rect">
            <a:avLst/>
          </a:prstGeom>
          <a:noFill/>
        </p:spPr>
        <p:txBody>
          <a:bodyPr wrap="square" rtlCol="0">
            <a:spAutoFit/>
          </a:bodyPr>
          <a:lstStyle/>
          <a:p>
            <a:r>
              <a:rPr lang="de-DE" dirty="0">
                <a:hlinkClick r:id="rId3"/>
              </a:rPr>
              <a:t>https://</a:t>
            </a:r>
            <a:r>
              <a:rPr lang="de-DE" dirty="0" smtClean="0">
                <a:hlinkClick r:id="rId3"/>
              </a:rPr>
              <a:t>www.strategyzer.com/canvas/value-proposition-canvas</a:t>
            </a:r>
            <a:r>
              <a:rPr lang="de-DE" dirty="0" smtClean="0"/>
              <a:t> </a:t>
            </a:r>
            <a:endParaRPr lang="de-DE" dirty="0"/>
          </a:p>
        </p:txBody>
      </p:sp>
      <p:sp>
        <p:nvSpPr>
          <p:cNvPr id="3" name="Textfeld 2"/>
          <p:cNvSpPr txBox="1"/>
          <p:nvPr/>
        </p:nvSpPr>
        <p:spPr>
          <a:xfrm>
            <a:off x="5132717" y="1651959"/>
            <a:ext cx="6625088" cy="5078313"/>
          </a:xfrm>
          <a:prstGeom prst="rect">
            <a:avLst/>
          </a:prstGeom>
          <a:noFill/>
        </p:spPr>
        <p:txBody>
          <a:bodyPr wrap="square" rtlCol="0">
            <a:spAutoFit/>
          </a:bodyPr>
          <a:lstStyle/>
          <a:p>
            <a:r>
              <a:rPr lang="de-DE" dirty="0" smtClean="0"/>
              <a:t>Bitte überlegen Sie, welche Wertangebote wir als Absolvent*innen eines Geschichtsstudiums für Zielgruppen bereithalten. Orientieren Sie sich dabei an dem Value-Proposition-Schema (siehe Arbeitsblätter).</a:t>
            </a:r>
          </a:p>
          <a:p>
            <a:r>
              <a:rPr lang="de-DE" dirty="0" smtClean="0"/>
              <a:t>Es gibt Zielgruppen, die haben bestimmte </a:t>
            </a:r>
            <a:r>
              <a:rPr lang="de-DE" b="1" dirty="0" smtClean="0"/>
              <a:t>Aufgaben</a:t>
            </a:r>
            <a:r>
              <a:rPr lang="de-DE" dirty="0" smtClean="0"/>
              <a:t> (Customer Jobs), die wir erfüllen können. Z.B. hat der Staat die Aufgabe, Geschichtsunterricht an Schulen anzubieten.</a:t>
            </a:r>
          </a:p>
          <a:p>
            <a:r>
              <a:rPr lang="de-DE" dirty="0" smtClean="0"/>
              <a:t>Andere Zielgruppen haben </a:t>
            </a:r>
            <a:r>
              <a:rPr lang="de-DE" b="1" dirty="0" smtClean="0"/>
              <a:t>Probleme</a:t>
            </a:r>
            <a:r>
              <a:rPr lang="de-DE" dirty="0" smtClean="0"/>
              <a:t> (</a:t>
            </a:r>
            <a:r>
              <a:rPr lang="de-DE" dirty="0" err="1" smtClean="0"/>
              <a:t>Pains</a:t>
            </a:r>
            <a:r>
              <a:rPr lang="de-DE" dirty="0" smtClean="0"/>
              <a:t>), bei deren Lösung wir unterstützen können. Etwa einen Shitstorm wegen Zwangsarbeit in Diktaturen. Hier können wir Aufklärungsarbeit leisten und so zur Transparenz, Entschädigung und Werteorientierung beitragen.</a:t>
            </a:r>
          </a:p>
          <a:p>
            <a:r>
              <a:rPr lang="de-DE" dirty="0" smtClean="0"/>
              <a:t>Wieder andere wollen </a:t>
            </a:r>
            <a:r>
              <a:rPr lang="de-DE" b="1" dirty="0" smtClean="0"/>
              <a:t>Ziele</a:t>
            </a:r>
            <a:r>
              <a:rPr lang="de-DE" dirty="0" smtClean="0"/>
              <a:t> erreichen (</a:t>
            </a:r>
            <a:r>
              <a:rPr lang="de-DE" dirty="0" err="1" smtClean="0"/>
              <a:t>Gains</a:t>
            </a:r>
            <a:r>
              <a:rPr lang="de-DE" dirty="0" smtClean="0"/>
              <a:t>), bei denen wir sie unterstützen können, z.B. ihre Familiengeschichte schreiben.</a:t>
            </a:r>
          </a:p>
          <a:p>
            <a:r>
              <a:rPr lang="de-DE" dirty="0" smtClean="0">
                <a:solidFill>
                  <a:srgbClr val="00B050"/>
                </a:solidFill>
              </a:rPr>
              <a:t>Bitte erarbeiten Sie zu zweit weitere Wertangebote in diesen drei Feldern.</a:t>
            </a:r>
          </a:p>
          <a:p>
            <a:endParaRPr lang="de-DE" dirty="0"/>
          </a:p>
        </p:txBody>
      </p:sp>
    </p:spTree>
    <p:extLst>
      <p:ext uri="{BB962C8B-B14F-4D97-AF65-F5344CB8AC3E}">
        <p14:creationId xmlns:p14="http://schemas.microsoft.com/office/powerpoint/2010/main" val="3012021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18</a:t>
            </a:fld>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84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0FF54DE5-C571-48E8-A5BC-B369434E2F44}" type="slidenum">
              <a:rPr lang="de-DE" smtClean="0"/>
              <a:t>19</a:t>
            </a:fld>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42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5" name="Inhaltsplatzhalter 4"/>
          <p:cNvSpPr>
            <a:spLocks noGrp="1"/>
          </p:cNvSpPr>
          <p:nvPr>
            <p:ph sz="half" idx="1"/>
          </p:nvPr>
        </p:nvSpPr>
        <p:spPr>
          <a:xfrm>
            <a:off x="1104899" y="1600200"/>
            <a:ext cx="8406569" cy="4571999"/>
          </a:xfrm>
        </p:spPr>
        <p:txBody>
          <a:bodyPr/>
          <a:lstStyle/>
          <a:p>
            <a:r>
              <a:rPr lang="de-DE" dirty="0" smtClean="0"/>
              <a:t>Ankommen, Themenspeicher</a:t>
            </a:r>
          </a:p>
          <a:p>
            <a:r>
              <a:rPr lang="de-DE" dirty="0" err="1" smtClean="0"/>
              <a:t>Fachnahe</a:t>
            </a:r>
            <a:r>
              <a:rPr lang="de-DE" dirty="0" smtClean="0"/>
              <a:t> Arbeitsmärkte</a:t>
            </a:r>
          </a:p>
          <a:p>
            <a:r>
              <a:rPr lang="de-DE" dirty="0" smtClean="0"/>
              <a:t>Fachferne Arbeitsmärkte</a:t>
            </a:r>
            <a:endParaRPr lang="de-DE" dirty="0" smtClean="0"/>
          </a:p>
          <a:p>
            <a:r>
              <a:rPr lang="de-DE" dirty="0" smtClean="0"/>
              <a:t>F&amp;A</a:t>
            </a:r>
          </a:p>
          <a:p>
            <a:r>
              <a:rPr lang="de-DE" dirty="0" smtClean="0"/>
              <a:t>Abschluss</a:t>
            </a:r>
          </a:p>
          <a:p>
            <a:endParaRPr lang="de-DE" dirty="0" smtClean="0"/>
          </a:p>
          <a:p>
            <a:endParaRPr lang="de-DE" dirty="0" smtClean="0"/>
          </a:p>
          <a:p>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2</a:t>
            </a:fld>
            <a:endParaRPr lang="de-DE" dirty="0"/>
          </a:p>
        </p:txBody>
      </p:sp>
    </p:spTree>
    <p:extLst>
      <p:ext uri="{BB962C8B-B14F-4D97-AF65-F5344CB8AC3E}">
        <p14:creationId xmlns:p14="http://schemas.microsoft.com/office/powerpoint/2010/main" val="155428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20</a:t>
            </a:fld>
            <a:endParaRPr lang="de-DE"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350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21</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048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Abschluss</a:t>
            </a:r>
            <a:endParaRPr lang="de-DE" dirty="0"/>
          </a:p>
        </p:txBody>
      </p:sp>
      <p:sp>
        <p:nvSpPr>
          <p:cNvPr id="4" name="Inhaltsplatzhalter 3"/>
          <p:cNvSpPr>
            <a:spLocks noGrp="1"/>
          </p:cNvSpPr>
          <p:nvPr>
            <p:ph idx="1"/>
          </p:nvPr>
        </p:nvSpPr>
        <p:spPr/>
        <p:txBody>
          <a:bodyPr/>
          <a:lstStyle/>
          <a:p>
            <a:r>
              <a:rPr lang="de-DE" dirty="0" smtClean="0"/>
              <a:t>Was folgt aus diesen Informationen zu den Arbeitsmärkten für Sie? </a:t>
            </a:r>
            <a:endParaRPr lang="de-DE" dirty="0"/>
          </a:p>
          <a:p>
            <a:pPr marL="0" indent="0">
              <a:buNone/>
            </a:pPr>
            <a:r>
              <a:rPr lang="de-DE" dirty="0" smtClean="0"/>
              <a:t>Bitte tauschen Sie sich aus: </a:t>
            </a:r>
          </a:p>
          <a:p>
            <a:r>
              <a:rPr lang="de-DE" dirty="0" smtClean="0"/>
              <a:t>Was war neu/anders?</a:t>
            </a:r>
          </a:p>
          <a:p>
            <a:r>
              <a:rPr lang="de-DE" dirty="0" smtClean="0"/>
              <a:t>Was ist für Sie positiv?</a:t>
            </a:r>
          </a:p>
          <a:p>
            <a:r>
              <a:rPr lang="de-DE" dirty="0" smtClean="0"/>
              <a:t>Was ist für Sie negativ/schwierig?</a:t>
            </a:r>
          </a:p>
          <a:p>
            <a:r>
              <a:rPr lang="de-DE" dirty="0" smtClean="0"/>
              <a:t>Welche Handlungsoptionen sehen Sie für sich?</a:t>
            </a:r>
            <a:endParaRPr lang="de-DE" dirty="0"/>
          </a:p>
        </p:txBody>
      </p:sp>
      <p:sp>
        <p:nvSpPr>
          <p:cNvPr id="2" name="Foliennummernplatzhalter 1"/>
          <p:cNvSpPr>
            <a:spLocks noGrp="1"/>
          </p:cNvSpPr>
          <p:nvPr>
            <p:ph type="sldNum" sz="quarter" idx="12"/>
          </p:nvPr>
        </p:nvSpPr>
        <p:spPr/>
        <p:txBody>
          <a:bodyPr/>
          <a:lstStyle/>
          <a:p>
            <a:fld id="{0FF54DE5-C571-48E8-A5BC-B369434E2F44}" type="slidenum">
              <a:rPr lang="de-DE" smtClean="0"/>
              <a:t>22</a:t>
            </a:fld>
            <a:endParaRPr lang="de-DE" dirty="0"/>
          </a:p>
        </p:txBody>
      </p:sp>
    </p:spTree>
    <p:extLst>
      <p:ext uri="{BB962C8B-B14F-4D97-AF65-F5344CB8AC3E}">
        <p14:creationId xmlns:p14="http://schemas.microsoft.com/office/powerpoint/2010/main" val="16921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Nachklang</a:t>
            </a:r>
            <a:endParaRPr lang="de-DE" dirty="0"/>
          </a:p>
        </p:txBody>
      </p:sp>
      <p:sp>
        <p:nvSpPr>
          <p:cNvPr id="6" name="Textplatzhalter 5"/>
          <p:cNvSpPr>
            <a:spLocks noGrp="1"/>
          </p:cNvSpPr>
          <p:nvPr>
            <p:ph type="body" idx="1"/>
          </p:nvPr>
        </p:nvSpPr>
        <p:spPr/>
        <p:txBody>
          <a:bodyPr/>
          <a:lstStyle/>
          <a:p>
            <a:endParaRPr lang="de-DE"/>
          </a:p>
        </p:txBody>
      </p:sp>
      <p:sp>
        <p:nvSpPr>
          <p:cNvPr id="4" name="Foliennummernplatzhalter 3"/>
          <p:cNvSpPr>
            <a:spLocks noGrp="1"/>
          </p:cNvSpPr>
          <p:nvPr>
            <p:ph type="sldNum" sz="quarter" idx="12"/>
          </p:nvPr>
        </p:nvSpPr>
        <p:spPr/>
        <p:txBody>
          <a:bodyPr/>
          <a:lstStyle/>
          <a:p>
            <a:fld id="{0FF54DE5-C571-48E8-A5BC-B369434E2F44}" type="slidenum">
              <a:rPr lang="de-DE" smtClean="0"/>
              <a:t>23</a:t>
            </a:fld>
            <a:endParaRPr lang="de-DE" dirty="0"/>
          </a:p>
        </p:txBody>
      </p:sp>
    </p:spTree>
    <p:extLst>
      <p:ext uri="{BB962C8B-B14F-4D97-AF65-F5344CB8AC3E}">
        <p14:creationId xmlns:p14="http://schemas.microsoft.com/office/powerpoint/2010/main" val="37089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Kompetenzwandel</a:t>
            </a:r>
            <a:endParaRPr lang="de-DE" dirty="0"/>
          </a:p>
        </p:txBody>
      </p:sp>
      <p:sp>
        <p:nvSpPr>
          <p:cNvPr id="3" name="Inhaltsplatzhalter 2"/>
          <p:cNvSpPr>
            <a:spLocks noGrp="1"/>
          </p:cNvSpPr>
          <p:nvPr>
            <p:ph idx="1"/>
          </p:nvPr>
        </p:nvSpPr>
        <p:spPr/>
        <p:txBody>
          <a:bodyPr/>
          <a:lstStyle/>
          <a:p>
            <a:pPr marL="0" indent="0">
              <a:buNone/>
            </a:pPr>
            <a:r>
              <a:rPr lang="de-DE" dirty="0" smtClean="0"/>
              <a:t>Für unterschiedliche professionelle Lebensphasen sind unterschiedliche Kompetenzbündel erforderlich.</a:t>
            </a:r>
          </a:p>
          <a:p>
            <a:pPr marL="0" indent="0">
              <a:buNone/>
            </a:pPr>
            <a:r>
              <a:rPr lang="de-DE" dirty="0" smtClean="0"/>
              <a:t>Diese Kompetenzbündel brauchen je nach Anforderung der Lebensphase neue und veränderte Zusammensetzungen.</a:t>
            </a:r>
          </a:p>
          <a:p>
            <a:pPr marL="0" indent="0">
              <a:buNone/>
            </a:pPr>
            <a:endParaRPr lang="de-DE" dirty="0"/>
          </a:p>
        </p:txBody>
      </p:sp>
      <p:sp>
        <p:nvSpPr>
          <p:cNvPr id="4" name="Foliennummernplatzhalter 3"/>
          <p:cNvSpPr>
            <a:spLocks noGrp="1"/>
          </p:cNvSpPr>
          <p:nvPr>
            <p:ph type="sldNum" sz="quarter" idx="12"/>
          </p:nvPr>
        </p:nvSpPr>
        <p:spPr/>
        <p:txBody>
          <a:bodyPr/>
          <a:lstStyle/>
          <a:p>
            <a:fld id="{0FF54DE5-C571-48E8-A5BC-B369434E2F44}" type="slidenum">
              <a:rPr lang="de-DE" smtClean="0"/>
              <a:t>24</a:t>
            </a:fld>
            <a:endParaRPr lang="de-DE" dirty="0"/>
          </a:p>
        </p:txBody>
      </p:sp>
      <p:graphicFrame>
        <p:nvGraphicFramePr>
          <p:cNvPr id="5" name="Diagramm 4"/>
          <p:cNvGraphicFramePr/>
          <p:nvPr>
            <p:extLst/>
          </p:nvPr>
        </p:nvGraphicFramePr>
        <p:xfrm>
          <a:off x="490071" y="3018118"/>
          <a:ext cx="10733741" cy="3154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151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Analyseeinheiten</a:t>
            </a:r>
            <a:endParaRPr lang="de-DE" dirty="0"/>
          </a:p>
        </p:txBody>
      </p:sp>
      <p:graphicFrame>
        <p:nvGraphicFramePr>
          <p:cNvPr id="5" name="Inhaltsplatzhalter 4"/>
          <p:cNvGraphicFramePr>
            <a:graphicFrameLocks noGrp="1"/>
          </p:cNvGraphicFramePr>
          <p:nvPr>
            <p:ph idx="1"/>
            <p:extLst/>
          </p:nvPr>
        </p:nvGraphicFramePr>
        <p:xfrm>
          <a:off x="1104900" y="1600200"/>
          <a:ext cx="9982200" cy="497967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439880241"/>
                    </a:ext>
                  </a:extLst>
                </a:gridCol>
                <a:gridCol w="4991100">
                  <a:extLst>
                    <a:ext uri="{9D8B030D-6E8A-4147-A177-3AD203B41FA5}">
                      <a16:colId xmlns:a16="http://schemas.microsoft.com/office/drawing/2014/main" val="3513946368"/>
                    </a:ext>
                  </a:extLst>
                </a:gridCol>
              </a:tblGrid>
              <a:tr h="2419350">
                <a:tc>
                  <a:txBody>
                    <a:bodyPr/>
                    <a:lstStyle/>
                    <a:p>
                      <a:r>
                        <a:rPr lang="de-DE" b="1" dirty="0" smtClean="0">
                          <a:solidFill>
                            <a:schemeClr val="tx2"/>
                          </a:solidFill>
                        </a:rPr>
                        <a:t>Studium</a:t>
                      </a:r>
                      <a:r>
                        <a:rPr lang="de-DE" b="0" dirty="0" smtClean="0">
                          <a:solidFill>
                            <a:schemeClr val="tx2"/>
                          </a:solidFill>
                        </a:rPr>
                        <a:t>:</a:t>
                      </a:r>
                    </a:p>
                    <a:p>
                      <a:r>
                        <a:rPr lang="de-DE" b="0" dirty="0" smtClean="0">
                          <a:solidFill>
                            <a:schemeClr val="tx2"/>
                          </a:solidFill>
                        </a:rPr>
                        <a:t>Erfüllt</a:t>
                      </a:r>
                      <a:r>
                        <a:rPr lang="de-DE" b="0" baseline="0" dirty="0" smtClean="0">
                          <a:solidFill>
                            <a:schemeClr val="tx2"/>
                          </a:solidFill>
                        </a:rPr>
                        <a:t> Erwartungen ?</a:t>
                      </a:r>
                      <a:endParaRPr lang="de-DE" b="0" dirty="0" smtClean="0">
                        <a:solidFill>
                          <a:schemeClr val="tx2"/>
                        </a:solidFill>
                      </a:endParaRPr>
                    </a:p>
                    <a:p>
                      <a:endParaRPr lang="de-DE" b="0" dirty="0" smtClean="0">
                        <a:solidFill>
                          <a:schemeClr val="tx2"/>
                        </a:solidFill>
                      </a:endParaRPr>
                    </a:p>
                    <a:p>
                      <a:r>
                        <a:rPr lang="de-DE" b="0" dirty="0" err="1" smtClean="0">
                          <a:solidFill>
                            <a:schemeClr val="tx2"/>
                          </a:solidFill>
                        </a:rPr>
                        <a:t>Kontinuieren</a:t>
                      </a:r>
                      <a:endParaRPr lang="de-DE" b="0" dirty="0" smtClean="0">
                        <a:solidFill>
                          <a:schemeClr val="tx2"/>
                        </a:solidFill>
                      </a:endParaRPr>
                    </a:p>
                    <a:p>
                      <a:r>
                        <a:rPr lang="de-DE" b="0" dirty="0" smtClean="0">
                          <a:solidFill>
                            <a:schemeClr val="tx2"/>
                          </a:solidFill>
                        </a:rPr>
                        <a:t>Ergänzen</a:t>
                      </a:r>
                    </a:p>
                    <a:p>
                      <a:r>
                        <a:rPr lang="de-DE" b="0" dirty="0" smtClean="0">
                          <a:solidFill>
                            <a:schemeClr val="tx2"/>
                          </a:solidFill>
                        </a:rPr>
                        <a:t>Verändern</a:t>
                      </a:r>
                    </a:p>
                    <a:p>
                      <a:r>
                        <a:rPr lang="de-DE" b="0" dirty="0" smtClean="0">
                          <a:solidFill>
                            <a:schemeClr val="tx2"/>
                          </a:solidFill>
                        </a:rPr>
                        <a:t>Ersetzen / Lösen</a:t>
                      </a:r>
                    </a:p>
                    <a:p>
                      <a:endParaRPr lang="de-DE" b="0" dirty="0">
                        <a:solidFill>
                          <a:schemeClr val="tx2"/>
                        </a:solidFill>
                      </a:endParaRPr>
                    </a:p>
                  </a:txBody>
                  <a:tcPr>
                    <a:solidFill>
                      <a:srgbClr val="FFCC00"/>
                    </a:solidFill>
                  </a:tcPr>
                </a:tc>
                <a:tc>
                  <a:txBody>
                    <a:bodyPr/>
                    <a:lstStyle/>
                    <a:p>
                      <a:r>
                        <a:rPr lang="de-DE" b="1" dirty="0" smtClean="0">
                          <a:solidFill>
                            <a:schemeClr val="tx2"/>
                          </a:solidFill>
                        </a:rPr>
                        <a:t>Arbeitsmarkt</a:t>
                      </a:r>
                    </a:p>
                    <a:p>
                      <a:r>
                        <a:rPr lang="de-DE" b="0" dirty="0" smtClean="0">
                          <a:solidFill>
                            <a:schemeClr val="tx2"/>
                          </a:solidFill>
                        </a:rPr>
                        <a:t>Erfüllt Erwartungen? Bietet Chancen?</a:t>
                      </a:r>
                    </a:p>
                    <a:p>
                      <a:endParaRPr lang="de-DE" b="0" dirty="0" smtClean="0">
                        <a:solidFill>
                          <a:schemeClr val="tx2"/>
                        </a:solidFill>
                      </a:endParaRPr>
                    </a:p>
                    <a:p>
                      <a:r>
                        <a:rPr lang="de-DE" b="0" dirty="0" smtClean="0">
                          <a:solidFill>
                            <a:schemeClr val="tx2"/>
                          </a:solidFill>
                        </a:rPr>
                        <a:t>Darauf linear/lateral zubewegen</a:t>
                      </a:r>
                    </a:p>
                    <a:p>
                      <a:r>
                        <a:rPr lang="de-DE" b="0" dirty="0" smtClean="0">
                          <a:solidFill>
                            <a:schemeClr val="tx2"/>
                          </a:solidFill>
                        </a:rPr>
                        <a:t>gefunden werden</a:t>
                      </a:r>
                    </a:p>
                    <a:p>
                      <a:r>
                        <a:rPr lang="de-DE" b="0" dirty="0" smtClean="0">
                          <a:solidFill>
                            <a:schemeClr val="tx2"/>
                          </a:solidFill>
                        </a:rPr>
                        <a:t>Wissen sammeln</a:t>
                      </a:r>
                    </a:p>
                    <a:p>
                      <a:r>
                        <a:rPr lang="de-DE" b="0" dirty="0" smtClean="0">
                          <a:solidFill>
                            <a:schemeClr val="tx2"/>
                          </a:solidFill>
                        </a:rPr>
                        <a:t>Job </a:t>
                      </a:r>
                      <a:r>
                        <a:rPr lang="de-DE" b="0" dirty="0" err="1" smtClean="0">
                          <a:solidFill>
                            <a:schemeClr val="tx2"/>
                          </a:solidFill>
                        </a:rPr>
                        <a:t>Crafting</a:t>
                      </a:r>
                      <a:endParaRPr lang="de-DE" b="0" dirty="0">
                        <a:solidFill>
                          <a:schemeClr val="tx2"/>
                        </a:solidFill>
                      </a:endParaRPr>
                    </a:p>
                  </a:txBody>
                  <a:tcPr>
                    <a:solidFill>
                      <a:srgbClr val="FFCC00"/>
                    </a:solidFill>
                  </a:tcPr>
                </a:tc>
                <a:extLst>
                  <a:ext uri="{0D108BD9-81ED-4DB2-BD59-A6C34878D82A}">
                    <a16:rowId xmlns:a16="http://schemas.microsoft.com/office/drawing/2014/main" val="1397514976"/>
                  </a:ext>
                </a:extLst>
              </a:tr>
              <a:tr h="370840">
                <a:tc>
                  <a:txBody>
                    <a:bodyPr/>
                    <a:lstStyle/>
                    <a:p>
                      <a:r>
                        <a:rPr lang="de-DE" b="1" dirty="0" smtClean="0"/>
                        <a:t>Sozialer Kontext</a:t>
                      </a:r>
                    </a:p>
                    <a:p>
                      <a:r>
                        <a:rPr lang="de-DE" dirty="0" smtClean="0"/>
                        <a:t>Fördert/fremdelt, hindert?</a:t>
                      </a:r>
                    </a:p>
                    <a:p>
                      <a:endParaRPr lang="de-DE" dirty="0" smtClean="0"/>
                    </a:p>
                    <a:p>
                      <a:r>
                        <a:rPr lang="de-DE" dirty="0" err="1" smtClean="0"/>
                        <a:t>gender</a:t>
                      </a:r>
                      <a:r>
                        <a:rPr lang="de-DE" dirty="0" smtClean="0"/>
                        <a:t>, </a:t>
                      </a:r>
                      <a:r>
                        <a:rPr lang="de-DE" dirty="0" err="1" smtClean="0"/>
                        <a:t>class</a:t>
                      </a:r>
                      <a:r>
                        <a:rPr lang="de-DE" dirty="0" smtClean="0"/>
                        <a:t>, </a:t>
                      </a:r>
                      <a:r>
                        <a:rPr lang="de-DE" dirty="0" err="1" smtClean="0"/>
                        <a:t>nation</a:t>
                      </a:r>
                      <a:r>
                        <a:rPr lang="de-DE" dirty="0" smtClean="0"/>
                        <a:t>?</a:t>
                      </a:r>
                    </a:p>
                    <a:p>
                      <a:r>
                        <a:rPr lang="de-DE" dirty="0" smtClean="0"/>
                        <a:t>Netzwerke nutzen</a:t>
                      </a:r>
                    </a:p>
                    <a:p>
                      <a:r>
                        <a:rPr lang="de-DE" dirty="0" smtClean="0"/>
                        <a:t>Netzwerke aufbauen</a:t>
                      </a:r>
                    </a:p>
                    <a:p>
                      <a:r>
                        <a:rPr lang="de-DE" dirty="0" smtClean="0"/>
                        <a:t>Netzwerke schaffen</a:t>
                      </a:r>
                    </a:p>
                    <a:p>
                      <a:r>
                        <a:rPr lang="de-DE" dirty="0" smtClean="0"/>
                        <a:t>Rechtfertigen/vermitteln</a:t>
                      </a:r>
                    </a:p>
                    <a:p>
                      <a:r>
                        <a:rPr lang="de-DE" dirty="0" smtClean="0"/>
                        <a:t>Kontext wechseln</a:t>
                      </a:r>
                      <a:endParaRPr lang="de-DE" dirty="0"/>
                    </a:p>
                  </a:txBody>
                  <a:tcPr>
                    <a:solidFill>
                      <a:srgbClr val="FFCC00"/>
                    </a:solidFill>
                  </a:tcPr>
                </a:tc>
                <a:tc>
                  <a:txBody>
                    <a:bodyPr/>
                    <a:lstStyle/>
                    <a:p>
                      <a:r>
                        <a:rPr lang="de-DE" b="1" dirty="0" smtClean="0"/>
                        <a:t>Persönlichkeit</a:t>
                      </a:r>
                    </a:p>
                    <a:p>
                      <a:r>
                        <a:rPr lang="de-DE" dirty="0" smtClean="0"/>
                        <a:t>Werte,</a:t>
                      </a:r>
                      <a:r>
                        <a:rPr lang="de-DE" baseline="0" dirty="0" smtClean="0"/>
                        <a:t> Kompetenzen, Vorlieben</a:t>
                      </a:r>
                    </a:p>
                    <a:p>
                      <a:endParaRPr lang="de-DE" baseline="0" dirty="0" smtClean="0"/>
                    </a:p>
                    <a:p>
                      <a:r>
                        <a:rPr lang="de-DE" dirty="0" smtClean="0"/>
                        <a:t>Introvertiert/extrovertiert</a:t>
                      </a:r>
                    </a:p>
                    <a:p>
                      <a:r>
                        <a:rPr lang="de-DE" dirty="0" smtClean="0"/>
                        <a:t>leistungsorientiert/ganzheitlich orientiert</a:t>
                      </a:r>
                    </a:p>
                    <a:p>
                      <a:r>
                        <a:rPr lang="de-DE" dirty="0" smtClean="0"/>
                        <a:t>im Zentrum/in der Peripherie/Außenseiterin</a:t>
                      </a:r>
                    </a:p>
                    <a:p>
                      <a:r>
                        <a:rPr lang="de-DE" dirty="0" smtClean="0"/>
                        <a:t>Start in Stärke/Start in Schwäche</a:t>
                      </a:r>
                      <a:r>
                        <a:rPr lang="de-DE" baseline="0" dirty="0" smtClean="0"/>
                        <a:t> </a:t>
                      </a:r>
                    </a:p>
                    <a:p>
                      <a:r>
                        <a:rPr lang="de-DE" baseline="0" dirty="0" smtClean="0"/>
                        <a:t>Wunsch nach Stabilität/Wunsch nach Freiheit</a:t>
                      </a:r>
                      <a:endParaRPr lang="de-DE" dirty="0"/>
                    </a:p>
                  </a:txBody>
                  <a:tcPr>
                    <a:solidFill>
                      <a:srgbClr val="FFCC00"/>
                    </a:solidFill>
                  </a:tcPr>
                </a:tc>
                <a:extLst>
                  <a:ext uri="{0D108BD9-81ED-4DB2-BD59-A6C34878D82A}">
                    <a16:rowId xmlns:a16="http://schemas.microsoft.com/office/drawing/2014/main" val="3871906361"/>
                  </a:ext>
                </a:extLst>
              </a:tr>
            </a:tbl>
          </a:graphicData>
        </a:graphic>
      </p:graphicFrame>
      <p:sp>
        <p:nvSpPr>
          <p:cNvPr id="4" name="Foliennummernplatzhalter 3"/>
          <p:cNvSpPr>
            <a:spLocks noGrp="1"/>
          </p:cNvSpPr>
          <p:nvPr>
            <p:ph type="sldNum" sz="quarter" idx="12"/>
          </p:nvPr>
        </p:nvSpPr>
        <p:spPr/>
        <p:txBody>
          <a:bodyPr/>
          <a:lstStyle/>
          <a:p>
            <a:fld id="{0FF54DE5-C571-48E8-A5BC-B369434E2F44}" type="slidenum">
              <a:rPr lang="de-DE" smtClean="0"/>
              <a:t>25</a:t>
            </a:fld>
            <a:endParaRPr lang="de-DE" dirty="0"/>
          </a:p>
        </p:txBody>
      </p:sp>
    </p:spTree>
    <p:extLst>
      <p:ext uri="{BB962C8B-B14F-4D97-AF65-F5344CB8AC3E}">
        <p14:creationId xmlns:p14="http://schemas.microsoft.com/office/powerpoint/2010/main" val="1722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Themenspeicher – im Seminar beantwortet</a:t>
            </a:r>
            <a:endParaRPr lang="de-DE" dirty="0"/>
          </a:p>
        </p:txBody>
      </p:sp>
      <p:sp>
        <p:nvSpPr>
          <p:cNvPr id="8" name="Inhaltsplatzhalter 7"/>
          <p:cNvSpPr>
            <a:spLocks noGrp="1"/>
          </p:cNvSpPr>
          <p:nvPr>
            <p:ph sz="half" idx="1"/>
          </p:nvPr>
        </p:nvSpPr>
        <p:spPr/>
        <p:txBody>
          <a:bodyPr>
            <a:normAutofit fontScale="70000" lnSpcReduction="20000"/>
          </a:bodyPr>
          <a:lstStyle/>
          <a:p>
            <a:pPr marL="0" indent="0">
              <a:buNone/>
            </a:pPr>
            <a:r>
              <a:rPr lang="de-DE" b="1" dirty="0" smtClean="0"/>
              <a:t>Promotion</a:t>
            </a:r>
            <a:r>
              <a:rPr lang="de-DE" dirty="0" smtClean="0"/>
              <a:t>:</a:t>
            </a:r>
          </a:p>
          <a:p>
            <a:r>
              <a:rPr lang="de-DE" dirty="0" smtClean="0"/>
              <a:t>Was sind die typischen Anlaufstellen zur Finanzierung/zum arbeiten während der außeruniversitären Dissertation?</a:t>
            </a:r>
          </a:p>
          <a:p>
            <a:r>
              <a:rPr lang="de-DE" dirty="0"/>
              <a:t>Ist der Doktortitel zwingend notwendig, um an Berufsmarkt zu bestehen?</a:t>
            </a:r>
          </a:p>
          <a:p>
            <a:r>
              <a:rPr lang="de-DE" dirty="0"/>
              <a:t>Was sind die Möglichkeiten, ins Ausland zwecks Promotion zu gehen?</a:t>
            </a:r>
          </a:p>
          <a:p>
            <a:r>
              <a:rPr lang="de-DE" dirty="0"/>
              <a:t>Ist Promovieren sinnvoll</a:t>
            </a:r>
            <a:r>
              <a:rPr lang="de-DE" dirty="0" smtClean="0"/>
              <a:t>?</a:t>
            </a:r>
          </a:p>
          <a:p>
            <a:pPr marL="0" indent="0">
              <a:buNone/>
            </a:pPr>
            <a:r>
              <a:rPr lang="de-DE" b="1" dirty="0" smtClean="0"/>
              <a:t>Berufsfelder</a:t>
            </a:r>
            <a:r>
              <a:rPr lang="de-DE" dirty="0" smtClean="0"/>
              <a:t>:</a:t>
            </a:r>
            <a:endParaRPr lang="de-DE" dirty="0"/>
          </a:p>
          <a:p>
            <a:r>
              <a:rPr lang="de-DE" dirty="0" smtClean="0"/>
              <a:t>Welche Berufsfelder bieten sich nach einem Geschichts- und philologisch orientierten Studium an (Romanistik/Germanistik)?</a:t>
            </a:r>
          </a:p>
          <a:p>
            <a:r>
              <a:rPr lang="de-DE" dirty="0"/>
              <a:t>Per Quereinstieg in den Lehrerberuf – an wen muss man sich </a:t>
            </a:r>
            <a:r>
              <a:rPr lang="de-DE" dirty="0" smtClean="0"/>
              <a:t>wenden?</a:t>
            </a:r>
          </a:p>
          <a:p>
            <a:r>
              <a:rPr lang="de-DE" dirty="0"/>
              <a:t>Welche Berufe/Berufswege kann man bereits mit einem B.A. begehen?</a:t>
            </a:r>
          </a:p>
          <a:p>
            <a:endParaRPr lang="de-DE" dirty="0"/>
          </a:p>
        </p:txBody>
      </p:sp>
      <p:sp>
        <p:nvSpPr>
          <p:cNvPr id="9" name="Inhaltsplatzhalter 8"/>
          <p:cNvSpPr>
            <a:spLocks noGrp="1"/>
          </p:cNvSpPr>
          <p:nvPr>
            <p:ph sz="half" idx="2"/>
          </p:nvPr>
        </p:nvSpPr>
        <p:spPr/>
        <p:txBody>
          <a:bodyPr>
            <a:normAutofit fontScale="70000" lnSpcReduction="20000"/>
          </a:bodyPr>
          <a:lstStyle/>
          <a:p>
            <a:pPr marL="0" indent="0">
              <a:buNone/>
            </a:pPr>
            <a:r>
              <a:rPr lang="de-DE" b="1" dirty="0" smtClean="0"/>
              <a:t>Berufsorientierung:</a:t>
            </a:r>
          </a:p>
          <a:p>
            <a:r>
              <a:rPr lang="de-DE" dirty="0" smtClean="0"/>
              <a:t>Gibt es Praktikumsstellen, die im Besondere zu empfehlen sind, um „über den Tellerrand“ zu schauen?</a:t>
            </a:r>
          </a:p>
          <a:p>
            <a:r>
              <a:rPr lang="de-DE" dirty="0" smtClean="0"/>
              <a:t>Gab es / hatten Sie einen spezifischen Berufswunsch und wie/durch was hat sich dieser verändert?</a:t>
            </a:r>
          </a:p>
          <a:p>
            <a:pPr marL="0" indent="0">
              <a:buNone/>
            </a:pPr>
            <a:r>
              <a:rPr lang="de-DE" b="1" dirty="0" smtClean="0"/>
              <a:t>Divers</a:t>
            </a:r>
            <a:r>
              <a:rPr lang="de-DE" dirty="0" smtClean="0"/>
              <a:t>:</a:t>
            </a:r>
          </a:p>
          <a:p>
            <a:r>
              <a:rPr lang="de-DE" dirty="0" smtClean="0"/>
              <a:t>Wie ist es möglich zu </a:t>
            </a:r>
            <a:r>
              <a:rPr lang="de-DE" dirty="0" err="1" smtClean="0"/>
              <a:t>netzwerken</a:t>
            </a:r>
            <a:r>
              <a:rPr lang="de-DE" dirty="0" smtClean="0"/>
              <a:t>, wenn man nicht über das angeborene „Talent“ hierzu verfügt? </a:t>
            </a:r>
            <a:r>
              <a:rPr lang="de-DE" dirty="0" smtClean="0">
                <a:solidFill>
                  <a:srgbClr val="00B050"/>
                </a:solidFill>
                <a:sym typeface="Wingdings" panose="05000000000000000000" pitchFamily="2" charset="2"/>
              </a:rPr>
              <a:t> Siehe Literaturtipp auf </a:t>
            </a:r>
            <a:r>
              <a:rPr lang="de-DE" dirty="0" smtClean="0">
                <a:solidFill>
                  <a:srgbClr val="00B050"/>
                </a:solidFill>
                <a:sym typeface="Wingdings" panose="05000000000000000000" pitchFamily="2" charset="2"/>
                <a:hlinkClick r:id="rId2"/>
              </a:rPr>
              <a:t>www.brotgelehrte.de/heidelberg</a:t>
            </a:r>
            <a:r>
              <a:rPr lang="de-DE" dirty="0" smtClean="0">
                <a:solidFill>
                  <a:srgbClr val="00B050"/>
                </a:solidFill>
                <a:sym typeface="Wingdings" panose="05000000000000000000" pitchFamily="2" charset="2"/>
              </a:rPr>
              <a:t> </a:t>
            </a:r>
            <a:endParaRPr lang="de-DE" dirty="0" smtClean="0">
              <a:solidFill>
                <a:srgbClr val="00B050"/>
              </a:solidFill>
            </a:endParaRPr>
          </a:p>
          <a:p>
            <a:r>
              <a:rPr lang="de-DE" dirty="0" smtClean="0"/>
              <a:t>Wie findet man normalerweise Jobs als Hiwi am Seminar selbst?</a:t>
            </a:r>
          </a:p>
          <a:p>
            <a:r>
              <a:rPr lang="de-DE" dirty="0"/>
              <a:t>Breite Spezialisierung oder Nischenspezialisierung? Wie flexibel sollte man mit seinen Themen sein?</a:t>
            </a:r>
          </a:p>
          <a:p>
            <a:r>
              <a:rPr lang="de-DE" dirty="0"/>
              <a:t>Wie wichtig ist Vitamin B?</a:t>
            </a:r>
          </a:p>
          <a:p>
            <a:endParaRPr lang="de-DE" dirty="0"/>
          </a:p>
        </p:txBody>
      </p:sp>
      <p:sp>
        <p:nvSpPr>
          <p:cNvPr id="5" name="Foliennummernplatzhalter 4"/>
          <p:cNvSpPr>
            <a:spLocks noGrp="1"/>
          </p:cNvSpPr>
          <p:nvPr>
            <p:ph type="sldNum" sz="quarter" idx="12"/>
          </p:nvPr>
        </p:nvSpPr>
        <p:spPr/>
        <p:txBody>
          <a:bodyPr/>
          <a:lstStyle/>
          <a:p>
            <a:fld id="{0FF54DE5-C571-48E8-A5BC-B369434E2F44}" type="slidenum">
              <a:rPr lang="de-DE" smtClean="0"/>
              <a:t>3</a:t>
            </a:fld>
            <a:endParaRPr lang="de-DE" dirty="0"/>
          </a:p>
        </p:txBody>
      </p:sp>
    </p:spTree>
    <p:extLst>
      <p:ext uri="{BB962C8B-B14F-4D97-AF65-F5344CB8AC3E}">
        <p14:creationId xmlns:p14="http://schemas.microsoft.com/office/powerpoint/2010/main" val="40120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Themenspeicher – schriftlicher Nachgang</a:t>
            </a:r>
            <a:endParaRPr lang="de-DE" dirty="0"/>
          </a:p>
        </p:txBody>
      </p:sp>
      <p:sp>
        <p:nvSpPr>
          <p:cNvPr id="8" name="Inhaltsplatzhalter 7"/>
          <p:cNvSpPr>
            <a:spLocks noGrp="1"/>
          </p:cNvSpPr>
          <p:nvPr>
            <p:ph sz="half" idx="1"/>
          </p:nvPr>
        </p:nvSpPr>
        <p:spPr/>
        <p:txBody>
          <a:bodyPr>
            <a:normAutofit fontScale="92500" lnSpcReduction="20000"/>
          </a:bodyPr>
          <a:lstStyle/>
          <a:p>
            <a:pPr marL="0" indent="0">
              <a:buNone/>
            </a:pPr>
            <a:r>
              <a:rPr lang="de-DE" i="1" dirty="0" smtClean="0"/>
              <a:t>Inwieweit steht </a:t>
            </a:r>
            <a:r>
              <a:rPr lang="de-DE" i="1" dirty="0" err="1" smtClean="0"/>
              <a:t>GeschichtsabsolventInnen</a:t>
            </a:r>
            <a:r>
              <a:rPr lang="de-DE" i="1" dirty="0" smtClean="0"/>
              <a:t> der Arbeitsbereich des Kulturtourismus offen bzw. wie groß ist dieser Stellenmarkt? </a:t>
            </a:r>
            <a:r>
              <a:rPr lang="de-DE" dirty="0" smtClean="0">
                <a:sym typeface="Wingdings" panose="05000000000000000000" pitchFamily="2" charset="2"/>
              </a:rPr>
              <a:t> </a:t>
            </a:r>
            <a:r>
              <a:rPr lang="de-DE" dirty="0" smtClean="0">
                <a:solidFill>
                  <a:srgbClr val="00B050"/>
                </a:solidFill>
                <a:sym typeface="Wingdings" panose="05000000000000000000" pitchFamily="2" charset="2"/>
              </a:rPr>
              <a:t>Siehe Datei „Kulturtourismus“ auf </a:t>
            </a:r>
            <a:r>
              <a:rPr lang="de-DE" dirty="0" smtClean="0">
                <a:solidFill>
                  <a:srgbClr val="00B050"/>
                </a:solidFill>
                <a:sym typeface="Wingdings" panose="05000000000000000000" pitchFamily="2" charset="2"/>
                <a:hlinkClick r:id="rId2"/>
              </a:rPr>
              <a:t>www.brotgelehrte.de/heidelberg</a:t>
            </a:r>
            <a:r>
              <a:rPr lang="de-DE" dirty="0" smtClean="0">
                <a:solidFill>
                  <a:srgbClr val="00B050"/>
                </a:solidFill>
                <a:sym typeface="Wingdings" panose="05000000000000000000" pitchFamily="2" charset="2"/>
              </a:rPr>
              <a:t> </a:t>
            </a:r>
            <a:endParaRPr lang="de-DE" dirty="0" smtClean="0">
              <a:solidFill>
                <a:srgbClr val="00B050"/>
              </a:solidFill>
            </a:endParaRPr>
          </a:p>
        </p:txBody>
      </p:sp>
      <p:sp>
        <p:nvSpPr>
          <p:cNvPr id="9" name="Inhaltsplatzhalter 8"/>
          <p:cNvSpPr>
            <a:spLocks noGrp="1"/>
          </p:cNvSpPr>
          <p:nvPr>
            <p:ph sz="half" idx="2"/>
          </p:nvPr>
        </p:nvSpPr>
        <p:spPr/>
        <p:txBody>
          <a:bodyPr>
            <a:normAutofit fontScale="92500" lnSpcReduction="20000"/>
          </a:bodyPr>
          <a:lstStyle/>
          <a:p>
            <a:pPr marL="0" indent="0">
              <a:buNone/>
            </a:pPr>
            <a:r>
              <a:rPr lang="de-DE" i="1" dirty="0" smtClean="0"/>
              <a:t>Wie früh sollte man mit der Berufsorientierung beginnen? Wie bezieht man Berufsorientierung konkret ins Studium ein?</a:t>
            </a:r>
          </a:p>
          <a:p>
            <a:pPr marL="0" indent="0">
              <a:buNone/>
            </a:pPr>
            <a:r>
              <a:rPr lang="de-DE" sz="1300" dirty="0" smtClean="0"/>
              <a:t>Indikator persönlicher Druck. Formaler Plan: Berufsorientierung bereits vor dem Studium, während des Studiums Verfeinerung z.B. hinsichtlich Arbeitgeber, Tätigkeitsprofil etc.</a:t>
            </a:r>
          </a:p>
          <a:p>
            <a:pPr marL="0" indent="0">
              <a:buNone/>
            </a:pPr>
            <a:r>
              <a:rPr lang="de-DE" sz="1300" dirty="0" smtClean="0"/>
              <a:t>Kulturelle Praxis: hohe Spannbreite von linearen Plänen in die Beamtenlaufbahn bis hin zur permanenten Anpassung und Neuplanung, z.B. aufgrund von Krankheit, Umzug, Care Arbeit, Neuorientierung. Daher die Überlegung: Was brauche ich, um gut arbeiten und leben zu können? Und dann durch Ausprobieren und Gespräche herausfinden, in welchen Arbeitskontexten dies gegeben ist. </a:t>
            </a:r>
          </a:p>
          <a:p>
            <a:pPr marL="0" indent="0">
              <a:buNone/>
            </a:pPr>
            <a:r>
              <a:rPr lang="de-DE" sz="1300" dirty="0" smtClean="0"/>
              <a:t>Einbezug ins Studium: Inhaltliche Ausrichtung: Sind die Inhalte, die ich gern dauerhaft bearbeiten würde, an meinem Standort angeboten? Falls nicht: Standortwechsel, Anreicherung durch virtuelle Angebote/MOOCs oder </a:t>
            </a:r>
            <a:r>
              <a:rPr lang="de-DE" sz="1300" dirty="0" err="1" smtClean="0"/>
              <a:t>SummerSChools</a:t>
            </a:r>
            <a:r>
              <a:rPr lang="de-DE" sz="1300" dirty="0" smtClean="0"/>
              <a:t> etc. an anderen Standorten.</a:t>
            </a:r>
          </a:p>
          <a:p>
            <a:pPr marL="0" indent="0">
              <a:buNone/>
            </a:pPr>
            <a:r>
              <a:rPr lang="de-DE" sz="1300" dirty="0" smtClean="0"/>
              <a:t>Sind an meinem Studienstandort die Branchen vertreten, die mir wichtig sind? Z.B. Verlage, Bühnen, politische Vertretungen? Falls nicht: Frühzeitig Kontakte dorthin aufbauen, etwa über Mitgliedschaften (</a:t>
            </a:r>
            <a:r>
              <a:rPr lang="de-DE" sz="1300" dirty="0" err="1" smtClean="0"/>
              <a:t>BücherFrauen</a:t>
            </a:r>
            <a:r>
              <a:rPr lang="de-DE" sz="1300" dirty="0" smtClean="0"/>
              <a:t> e.V.), temporäre Projekte (Regie- oder </a:t>
            </a:r>
            <a:r>
              <a:rPr lang="de-DE" sz="1300" dirty="0" err="1" smtClean="0"/>
              <a:t>Dramaturgieassistenz</a:t>
            </a:r>
            <a:r>
              <a:rPr lang="de-DE" sz="1300" dirty="0" smtClean="0"/>
              <a:t>), persönliche Verbindlichkeit (Praktikum bei Abgeordneten etc.).</a:t>
            </a:r>
          </a:p>
          <a:p>
            <a:pPr marL="0" indent="0">
              <a:buNone/>
            </a:pPr>
            <a:endParaRPr lang="de-DE" sz="1300" dirty="0"/>
          </a:p>
          <a:p>
            <a:endParaRPr lang="de-DE" dirty="0" smtClean="0"/>
          </a:p>
        </p:txBody>
      </p:sp>
      <p:sp>
        <p:nvSpPr>
          <p:cNvPr id="5" name="Foliennummernplatzhalter 4"/>
          <p:cNvSpPr>
            <a:spLocks noGrp="1"/>
          </p:cNvSpPr>
          <p:nvPr>
            <p:ph type="sldNum" sz="quarter" idx="12"/>
          </p:nvPr>
        </p:nvSpPr>
        <p:spPr/>
        <p:txBody>
          <a:bodyPr/>
          <a:lstStyle/>
          <a:p>
            <a:fld id="{0FF54DE5-C571-48E8-A5BC-B369434E2F44}" type="slidenum">
              <a:rPr lang="de-DE" smtClean="0"/>
              <a:t>4</a:t>
            </a:fld>
            <a:endParaRPr lang="de-DE" dirty="0"/>
          </a:p>
        </p:txBody>
      </p:sp>
    </p:spTree>
    <p:extLst>
      <p:ext uri="{BB962C8B-B14F-4D97-AF65-F5344CB8AC3E}">
        <p14:creationId xmlns:p14="http://schemas.microsoft.com/office/powerpoint/2010/main" val="28168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de-DE" sz="3400" dirty="0" err="1" smtClean="0"/>
              <a:t>Fachnahe</a:t>
            </a:r>
            <a:r>
              <a:rPr lang="de-DE" sz="3400" dirty="0" smtClean="0"/>
              <a:t> Berufe</a:t>
            </a:r>
            <a:endParaRPr lang="de-DE" sz="3400" dirty="0"/>
          </a:p>
        </p:txBody>
      </p:sp>
      <p:sp>
        <p:nvSpPr>
          <p:cNvPr id="6" name="Foliennummernplatzhalter 5"/>
          <p:cNvSpPr>
            <a:spLocks noGrp="1"/>
          </p:cNvSpPr>
          <p:nvPr>
            <p:ph type="sldNum" sz="quarter" idx="12"/>
          </p:nvPr>
        </p:nvSpPr>
        <p:spPr/>
        <p:txBody>
          <a:bodyPr/>
          <a:lstStyle/>
          <a:p>
            <a:fld id="{0B9DA5F6-089D-4E59-9B79-A06F5E2DAF79}" type="slidenum">
              <a:rPr lang="de-DE" smtClean="0"/>
              <a:t>5</a:t>
            </a:fld>
            <a:endParaRPr lang="de-DE"/>
          </a:p>
        </p:txBody>
      </p:sp>
      <p:pic>
        <p:nvPicPr>
          <p:cNvPr id="2050" name="Picture 2" descr="C:\Users\mareike\AppData\Local\Temp\531441_web_R_by_Ich-und-Du_pixeli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35" y="764704"/>
            <a:ext cx="3946702" cy="24505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ocial media mana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840" y="502392"/>
            <a:ext cx="2975213" cy="297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3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Fachnahe</a:t>
            </a:r>
            <a:r>
              <a:rPr lang="de-DE" dirty="0" smtClean="0"/>
              <a:t> Berufe</a:t>
            </a:r>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55618485"/>
              </p:ext>
            </p:extLst>
          </p:nvPr>
        </p:nvGraphicFramePr>
        <p:xfrm>
          <a:off x="1104900" y="1448753"/>
          <a:ext cx="9980682" cy="5090160"/>
        </p:xfrm>
        <a:graphic>
          <a:graphicData uri="http://schemas.openxmlformats.org/drawingml/2006/table">
            <a:tbl>
              <a:tblPr firstRow="1" bandRow="1">
                <a:tableStyleId>{8799B23B-EC83-4686-B30A-512413B5E67A}</a:tableStyleId>
              </a:tblPr>
              <a:tblGrid>
                <a:gridCol w="1671811">
                  <a:extLst>
                    <a:ext uri="{9D8B030D-6E8A-4147-A177-3AD203B41FA5}">
                      <a16:colId xmlns:a16="http://schemas.microsoft.com/office/drawing/2014/main" val="20000"/>
                    </a:ext>
                  </a:extLst>
                </a:gridCol>
                <a:gridCol w="2532562">
                  <a:extLst>
                    <a:ext uri="{9D8B030D-6E8A-4147-A177-3AD203B41FA5}">
                      <a16:colId xmlns:a16="http://schemas.microsoft.com/office/drawing/2014/main" val="20001"/>
                    </a:ext>
                  </a:extLst>
                </a:gridCol>
                <a:gridCol w="2881882">
                  <a:extLst>
                    <a:ext uri="{9D8B030D-6E8A-4147-A177-3AD203B41FA5}">
                      <a16:colId xmlns:a16="http://schemas.microsoft.com/office/drawing/2014/main" val="20002"/>
                    </a:ext>
                  </a:extLst>
                </a:gridCol>
                <a:gridCol w="2894427">
                  <a:extLst>
                    <a:ext uri="{9D8B030D-6E8A-4147-A177-3AD203B41FA5}">
                      <a16:colId xmlns:a16="http://schemas.microsoft.com/office/drawing/2014/main" val="20003"/>
                    </a:ext>
                  </a:extLst>
                </a:gridCol>
              </a:tblGrid>
              <a:tr h="370840">
                <a:tc>
                  <a:txBody>
                    <a:bodyPr/>
                    <a:lstStyle/>
                    <a:p>
                      <a:r>
                        <a:rPr lang="de-DE" sz="1600" dirty="0" smtClean="0"/>
                        <a:t>Organisation</a:t>
                      </a:r>
                    </a:p>
                  </a:txBody>
                  <a:tcPr marL="121920" marR="121920"/>
                </a:tc>
                <a:tc>
                  <a:txBody>
                    <a:bodyPr/>
                    <a:lstStyle/>
                    <a:p>
                      <a:r>
                        <a:rPr lang="de-DE" sz="1600" dirty="0" smtClean="0">
                          <a:hlinkClick r:id="rId2"/>
                        </a:rPr>
                        <a:t>Öffentlicher Dienst </a:t>
                      </a:r>
                      <a:endParaRPr lang="de-DE" sz="1600" dirty="0" smtClean="0"/>
                    </a:p>
                    <a:p>
                      <a:r>
                        <a:rPr lang="de-DE" sz="1600" dirty="0" smtClean="0"/>
                        <a:t>oder</a:t>
                      </a:r>
                      <a:r>
                        <a:rPr lang="de-DE" sz="1600" baseline="0" dirty="0" smtClean="0"/>
                        <a:t> Anlehnung daran</a:t>
                      </a:r>
                      <a:endParaRPr lang="de-DE" sz="1600"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„freie Berufe“</a:t>
                      </a:r>
                      <a:endParaRPr lang="de-DE" sz="1600" dirty="0"/>
                    </a:p>
                  </a:txBody>
                  <a:tcPr marL="121920" marR="121920"/>
                </a:tc>
                <a:tc>
                  <a:txBody>
                    <a:bodyPr/>
                    <a:lstStyle/>
                    <a:p>
                      <a:r>
                        <a:rPr lang="de-DE" sz="1600" dirty="0" smtClean="0"/>
                        <a:t>„freie</a:t>
                      </a:r>
                      <a:r>
                        <a:rPr lang="de-DE" sz="1600" baseline="0" dirty="0" smtClean="0"/>
                        <a:t> Wirtschaft“</a:t>
                      </a:r>
                      <a:endParaRPr lang="de-DE" sz="1600" dirty="0" smtClean="0"/>
                    </a:p>
                  </a:txBody>
                  <a:tcPr marL="121920" marR="121920"/>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Schlüssel</a:t>
                      </a:r>
                      <a:endParaRPr lang="de-DE" sz="16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Abschluss als Einstiegs- und Einstufungskriterium</a:t>
                      </a:r>
                      <a:endParaRPr lang="de-DE" sz="1600" dirty="0"/>
                    </a:p>
                  </a:txBody>
                  <a:tcPr marL="121920" marR="121920"/>
                </a:tc>
                <a:tc>
                  <a:txBody>
                    <a:bodyPr/>
                    <a:lstStyle/>
                    <a:p>
                      <a:r>
                        <a:rPr lang="de-DE" sz="1600" dirty="0" smtClean="0"/>
                        <a:t>Abschluss als Zugang zum</a:t>
                      </a:r>
                      <a:r>
                        <a:rPr lang="de-DE" sz="1600" baseline="0" dirty="0" smtClean="0"/>
                        <a:t> „Stand“ und Kriterium für steuerrechtliche Eingruppierung</a:t>
                      </a:r>
                      <a:endParaRPr lang="de-DE" sz="1600" dirty="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Abschluss</a:t>
                      </a:r>
                      <a:r>
                        <a:rPr lang="de-DE" sz="1600" baseline="0" dirty="0" smtClean="0"/>
                        <a:t> als Fachgruppenzugehörigkeit, Nachweis von höheren kognitiven Fähigkeiten und Schlüsselkompetenzen</a:t>
                      </a:r>
                      <a:endParaRPr lang="de-DE" sz="1600" dirty="0"/>
                    </a:p>
                  </a:txBody>
                  <a:tcPr marL="121920" marR="12192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Definition</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ym typeface="Wingdings" pitchFamily="2" charset="2"/>
                        </a:rPr>
                        <a:t>Beschäftigung resultiert aus „Ausbildungsordnungen“</a:t>
                      </a:r>
                      <a:endParaRPr lang="de-DE" sz="1600"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Rahmenbedingungen folgen </a:t>
                      </a:r>
                      <a:r>
                        <a:rPr lang="de-DE" sz="1600" dirty="0" smtClean="0">
                          <a:hlinkClick r:id="rId3"/>
                        </a:rPr>
                        <a:t>§18 EStG </a:t>
                      </a:r>
                      <a:r>
                        <a:rPr lang="de-DE" sz="1600" dirty="0" smtClean="0"/>
                        <a:t>und den „Standesordnungen“</a:t>
                      </a:r>
                    </a:p>
                  </a:txBody>
                  <a:tcPr marL="121920" marR="121920"/>
                </a:tc>
                <a:tc>
                  <a:txBody>
                    <a:bodyPr/>
                    <a:lstStyle/>
                    <a:p>
                      <a:r>
                        <a:rPr lang="de-DE" sz="1600" baseline="0" dirty="0" smtClean="0"/>
                        <a:t>Verbandsordnungen, IHK-Regelungen, kulturelle Praxis</a:t>
                      </a:r>
                      <a:endParaRPr lang="de-DE" sz="1600" dirty="0"/>
                    </a:p>
                  </a:txBody>
                  <a:tcPr marL="121920" marR="12192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Beispiele</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Lehramt, wiss. Dienst, wiss. Referent*in, Archivdienst, </a:t>
                      </a:r>
                      <a:r>
                        <a:rPr lang="de-DE" sz="1600" dirty="0" err="1" smtClean="0"/>
                        <a:t>öff</a:t>
                      </a:r>
                      <a:r>
                        <a:rPr lang="de-DE" sz="1600" dirty="0" smtClean="0"/>
                        <a:t>.</a:t>
                      </a:r>
                      <a:r>
                        <a:rPr lang="de-DE" sz="1600" baseline="0" dirty="0" smtClean="0"/>
                        <a:t> Kulturarbeit</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Kirchen</a:t>
                      </a:r>
                      <a:endParaRPr lang="de-DE" sz="1600"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Journalistin, freier</a:t>
                      </a:r>
                      <a:r>
                        <a:rPr lang="de-DE" sz="1600" baseline="0" dirty="0" smtClean="0"/>
                        <a:t> </a:t>
                      </a:r>
                      <a:r>
                        <a:rPr lang="de-DE" sz="1600" dirty="0" smtClean="0"/>
                        <a:t>Historiker,</a:t>
                      </a:r>
                      <a:r>
                        <a:rPr lang="de-DE" sz="1600" baseline="0" dirty="0" smtClean="0"/>
                        <a:t> Künstlerin, Publizist, Übersetzerin, Philosoph, Dozentin</a:t>
                      </a:r>
                      <a:endParaRPr lang="de-DE" sz="1600"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Buchbranche, private Bildung, Kommunikationsagenturen, Kulturdienstleistungen,</a:t>
                      </a:r>
                      <a:r>
                        <a:rPr lang="de-DE" sz="1600" baseline="0" dirty="0" smtClean="0"/>
                        <a:t> affine Beratungsdienstleistungen</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Gründungen</a:t>
                      </a:r>
                      <a:endParaRPr lang="de-DE" sz="1600" dirty="0"/>
                    </a:p>
                  </a:txBody>
                  <a:tcPr marL="121920" marR="121920"/>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Einstieg</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Referendariat, wiss. Mitarbeit, Direkteinstieg,</a:t>
                      </a:r>
                      <a:r>
                        <a:rPr lang="de-DE" sz="1600" baseline="0" dirty="0" smtClean="0"/>
                        <a:t> Quereinstieg</a:t>
                      </a:r>
                      <a:endParaRPr lang="de-DE" sz="1600" dirty="0" smtClean="0"/>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Direkteinstieg, Einstieg aus Nebentätigkeit</a:t>
                      </a:r>
                    </a:p>
                  </a:txBody>
                  <a:tcPr marL="121920" marR="1219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Direkteinstieg, Trainee, Juniorposition, (Volontariat), Quereinstieg</a:t>
                      </a:r>
                      <a:endParaRPr lang="de-DE" sz="1600" dirty="0"/>
                    </a:p>
                  </a:txBody>
                  <a:tcPr marL="121920" marR="121920"/>
                </a:tc>
                <a:extLst>
                  <a:ext uri="{0D108BD9-81ED-4DB2-BD59-A6C34878D82A}">
                    <a16:rowId xmlns:a16="http://schemas.microsoft.com/office/drawing/2014/main" val="2418821939"/>
                  </a:ext>
                </a:extLst>
              </a:tr>
            </a:tbl>
          </a:graphicData>
        </a:graphic>
      </p:graphicFrame>
      <p:sp>
        <p:nvSpPr>
          <p:cNvPr id="3" name="Foliennummernplatzhalter 2"/>
          <p:cNvSpPr>
            <a:spLocks noGrp="1"/>
          </p:cNvSpPr>
          <p:nvPr>
            <p:ph type="sldNum" sz="quarter" idx="12"/>
          </p:nvPr>
        </p:nvSpPr>
        <p:spPr/>
        <p:txBody>
          <a:bodyPr/>
          <a:lstStyle/>
          <a:p>
            <a:fld id="{0B9DA5F6-089D-4E59-9B79-A06F5E2DAF79}" type="slidenum">
              <a:rPr lang="de-DE" smtClean="0"/>
              <a:t>6</a:t>
            </a:fld>
            <a:endParaRPr lang="de-DE"/>
          </a:p>
        </p:txBody>
      </p:sp>
    </p:spTree>
    <p:extLst>
      <p:ext uri="{BB962C8B-B14F-4D97-AF65-F5344CB8AC3E}">
        <p14:creationId xmlns:p14="http://schemas.microsoft.com/office/powerpoint/2010/main" val="27857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0FF54DE5-C571-48E8-A5BC-B369434E2F44}" type="slidenum">
              <a:rPr lang="de-DE" smtClean="0"/>
              <a:t>7</a:t>
            </a:fld>
            <a:endParaRPr lang="de-DE" dirty="0"/>
          </a:p>
        </p:txBody>
      </p:sp>
      <p:pic>
        <p:nvPicPr>
          <p:cNvPr id="5" name="Grafik 4"/>
          <p:cNvPicPr>
            <a:picLocks noChangeAspect="1"/>
          </p:cNvPicPr>
          <p:nvPr/>
        </p:nvPicPr>
        <p:blipFill rotWithShape="1">
          <a:blip r:embed="rId2"/>
          <a:srcRect l="31000" t="22889" r="10000" b="19926"/>
          <a:stretch/>
        </p:blipFill>
        <p:spPr>
          <a:xfrm>
            <a:off x="609600" y="473711"/>
            <a:ext cx="10789920" cy="5882640"/>
          </a:xfrm>
          <a:prstGeom prst="rect">
            <a:avLst/>
          </a:prstGeom>
        </p:spPr>
      </p:pic>
    </p:spTree>
    <p:extLst>
      <p:ext uri="{BB962C8B-B14F-4D97-AF65-F5344CB8AC3E}">
        <p14:creationId xmlns:p14="http://schemas.microsoft.com/office/powerpoint/2010/main" val="21664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8</a:t>
            </a:fld>
            <a:endParaRPr lang="de-DE" dirty="0"/>
          </a:p>
        </p:txBody>
      </p:sp>
      <p:pic>
        <p:nvPicPr>
          <p:cNvPr id="3" name="Grafik 2"/>
          <p:cNvPicPr>
            <a:picLocks noChangeAspect="1"/>
          </p:cNvPicPr>
          <p:nvPr/>
        </p:nvPicPr>
        <p:blipFill rotWithShape="1">
          <a:blip r:embed="rId2"/>
          <a:srcRect l="32333" t="22592" r="10167" b="19333"/>
          <a:stretch/>
        </p:blipFill>
        <p:spPr>
          <a:xfrm>
            <a:off x="853440" y="382271"/>
            <a:ext cx="10515600" cy="5974080"/>
          </a:xfrm>
          <a:prstGeom prst="rect">
            <a:avLst/>
          </a:prstGeom>
        </p:spPr>
      </p:pic>
    </p:spTree>
    <p:extLst>
      <p:ext uri="{BB962C8B-B14F-4D97-AF65-F5344CB8AC3E}">
        <p14:creationId xmlns:p14="http://schemas.microsoft.com/office/powerpoint/2010/main" val="23270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FF54DE5-C571-48E8-A5BC-B369434E2F44}" type="slidenum">
              <a:rPr lang="de-DE" smtClean="0"/>
              <a:t>9</a:t>
            </a:fld>
            <a:endParaRPr lang="de-DE" dirty="0"/>
          </a:p>
        </p:txBody>
      </p:sp>
      <p:pic>
        <p:nvPicPr>
          <p:cNvPr id="3" name="Grafik 2"/>
          <p:cNvPicPr>
            <a:picLocks noChangeAspect="1"/>
          </p:cNvPicPr>
          <p:nvPr/>
        </p:nvPicPr>
        <p:blipFill rotWithShape="1">
          <a:blip r:embed="rId2"/>
          <a:srcRect l="31001" t="22592" r="9833" b="20815"/>
          <a:stretch/>
        </p:blipFill>
        <p:spPr>
          <a:xfrm>
            <a:off x="640080" y="534671"/>
            <a:ext cx="10820400" cy="5821680"/>
          </a:xfrm>
          <a:prstGeom prst="rect">
            <a:avLst/>
          </a:prstGeom>
        </p:spPr>
      </p:pic>
    </p:spTree>
    <p:extLst>
      <p:ext uri="{BB962C8B-B14F-4D97-AF65-F5344CB8AC3E}">
        <p14:creationId xmlns:p14="http://schemas.microsoft.com/office/powerpoint/2010/main" val="87304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kademische Literatur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22C80C-2A12-4ADF-A25C-A987BFB8D79E}">
  <ds:schemaRefs>
    <ds:schemaRef ds:uri="http://schemas.microsoft.com/sharepoint/v3/contenttype/forms"/>
  </ds:schemaRefs>
</ds:datastoreItem>
</file>

<file path=customXml/itemProps2.xml><?xml version="1.0" encoding="utf-8"?>
<ds:datastoreItem xmlns:ds="http://schemas.openxmlformats.org/officeDocument/2006/customXml" ds:itemID="{AC159749-484A-4444-8368-710F51146B8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1176</Words>
  <Application>Microsoft Office PowerPoint</Application>
  <PresentationFormat>Breitbild</PresentationFormat>
  <Paragraphs>196</Paragraphs>
  <Slides>25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Euphemia</vt:lpstr>
      <vt:lpstr>Plantagenet Cherokee</vt:lpstr>
      <vt:lpstr>Wingdings</vt:lpstr>
      <vt:lpstr>Akademische Literatur 16 x 9</vt:lpstr>
      <vt:lpstr>  Berufseinstieg für Historiker*innen </vt:lpstr>
      <vt:lpstr>Agenda</vt:lpstr>
      <vt:lpstr>Themenspeicher – im Seminar beantwortet</vt:lpstr>
      <vt:lpstr>Themenspeicher – schriftlicher Nachgang</vt:lpstr>
      <vt:lpstr>Fachnahe Berufe</vt:lpstr>
      <vt:lpstr>Fachnahe Berufe</vt:lpstr>
      <vt:lpstr>PowerPoint-Präsentation</vt:lpstr>
      <vt:lpstr>PowerPoint-Präsentation</vt:lpstr>
      <vt:lpstr>PowerPoint-Präsentation</vt:lpstr>
      <vt:lpstr>PowerPoint-Präsentation</vt:lpstr>
      <vt:lpstr>Arbeitsphase </vt:lpstr>
      <vt:lpstr>Fachferne Berufe</vt:lpstr>
      <vt:lpstr>Nähe und Ferne</vt:lpstr>
      <vt:lpstr>Strategien und Praktiken</vt:lpstr>
      <vt:lpstr>Was ist anders in fachfremden Bereichen?</vt:lpstr>
      <vt:lpstr> Einzelarbeit, dann Gespräch</vt:lpstr>
      <vt:lpstr>Den Wert präzisieren</vt:lpstr>
      <vt:lpstr>PowerPoint-Präsentation</vt:lpstr>
      <vt:lpstr>PowerPoint-Präsentation</vt:lpstr>
      <vt:lpstr>PowerPoint-Präsentation</vt:lpstr>
      <vt:lpstr>PowerPoint-Präsentation</vt:lpstr>
      <vt:lpstr>Abschluss</vt:lpstr>
      <vt:lpstr>Nachklang</vt:lpstr>
      <vt:lpstr>Kompetenzwandel</vt:lpstr>
      <vt:lpstr>Analyseeinheiten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Bildlayout</dc:title>
  <dc:creator>Mareike</dc:creator>
  <cp:lastModifiedBy>Mareike</cp:lastModifiedBy>
  <cp:revision>73</cp:revision>
  <dcterms:created xsi:type="dcterms:W3CDTF">2013-04-05T19:49:59Z</dcterms:created>
  <dcterms:modified xsi:type="dcterms:W3CDTF">2022-06-13T06:24:57Z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